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86" r:id="rId33"/>
    <p:sldId id="279" r:id="rId34"/>
    <p:sldId id="280" r:id="rId35"/>
    <p:sldId id="281" r:id="rId36"/>
    <p:sldId id="282" r:id="rId37"/>
    <p:sldId id="283" r:id="rId38"/>
    <p:sldId id="284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FBB9-F75F-415B-94DB-63401ECFC903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CA46-58FF-4D54-BD88-ED155FE322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D301-0C76-4066-8D95-43B0B9E071BF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4DD1-D498-4DBA-ADCF-88F27A68D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F1F9-2A8A-4488-8A6E-387754A14DE9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278CC-DDC1-4DD4-B328-271984C62D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F5E2-E1C1-4CAA-9AAE-6863C0215123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31F6-C7E5-482E-9427-B8B7DE3EA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8BB6-3B09-40F3-B926-6890E0F92873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D6A6C-A1D5-49A9-97C0-83AA7E4619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FC4D-1D64-44F3-AA33-D43E50212A88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EDEA5-AB2A-4FD9-8609-6067C223C2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A47A-29EA-4BB0-AD35-F00B862DD468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54AD-971F-46D5-9950-1A256F098D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8AF54-273E-48EF-B489-D58414D4E8EE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8D14A-E83E-440F-94E7-E87EF22D36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BA92-0D51-4A51-8EA2-5F532626A356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560F5-A21F-4D90-82BF-63732DFC2B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A004-328C-4D7F-A2CA-5A7E4346632C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79E23-AE00-4A78-AC4C-792FB98D0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6011-3276-4623-98E2-F438AEE2EB53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9E40D-8E33-4A7C-90E9-04C943EF80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C61D42-5984-4491-A90A-60B1A9DFA407}" type="datetimeFigureOut">
              <a:rPr lang="cs-CZ"/>
              <a:pPr>
                <a:defRPr/>
              </a:pPr>
              <a:t>16.4.2014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AA86D-C7CE-4573-9ACE-A23D1D92F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pPr eaLnBrk="1" hangingPunct="1"/>
            <a:r>
              <a:rPr lang="cs-CZ" sz="9600" b="1" smtClean="0"/>
              <a:t>Genetika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755650" y="2636838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Inbrední linie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827088" y="9810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Hybrid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42988" y="22764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Parentální generace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71550" y="393382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Filiální generace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827088" y="9810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Alosóm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971550" y="2565400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Atavismus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Pleiotropní efekt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900113" y="522922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Polymérie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Po vzájemném křížení dlouhouchých ovcí dostaneme vždy dlouhouché potomky, zatímco křížení ovcí bez boltců mezi sebou dává vždy bezuchá mláďata. Kříženci mezi oběma typy mají potomky krátkouché.                                                                                                                                                              1-Jaké bude potomstvo při křížení krátkouchých jedinců?                                                                                      2-Jaká jehňata získáme při křížení krátkouché a bezuché ovce?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 rajčat je gen řídící normální vzrůst dominantní nad genem pro zakrslost.                                                1-Jak bude vypadat F1 generace po zkřížení homozygotních normálních a zakrslých?                             2-Jaké potomstvo můžeme očekávat v F2?                                                                                                        3-A co zpětné křížení F1 se zakrslíkem? 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Bezrohost je u skotu dominantní nad rohatostí. Křížíme rohatého býka s bezrohou čistokrevnou krávou (homozygotní).                                                                                                                             1-Jaká budou telata v F1 a v F2 generaci?                                                                                                        2-Jaká telata získáme při křížení bezrohého býka z F2 s hybridní krávou z F1?                                    3-Co očekávat po vzájemném zkřížení dvou rohatých jedinců z F2 generace?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Ranost je dominantní nad pozdní zralostí. Po zkřížení dvou rostlin se v F1 generaci objevil poměr raných versus pozdních 1:1.                                                                                                   1-Jaký byl genotyp výchozích rostlin?                                                                                                                  2-O jaké genotypy by se jednalo v případě poměru 3:1?                                                                       3-Při jakých fenotypech P generace dostaneme vždy fenotypově stejnorodé potomstvo? A při jakých genotypech?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Albinismus je podmíněn recesivní alelou a, normální pigmentace dominantní alelou A. Dva normální rodiče mají dítě s albinismem.                                                                                               1-Jaký je jejich genotyp?                                                                                                                                    2-Jaká je pravděpodobnost, že jejich další dítě bude albínem?                                                                                          3-Jaká je pravděpodobnost, že jejich dvě další děti budou albíni?                                                                           4-Jaká je prst, </a:t>
            </a:r>
            <a:r>
              <a:rPr lang="cs-CZ" dirty="0" err="1"/>
              <a:t>žejejich</a:t>
            </a:r>
            <a:r>
              <a:rPr lang="cs-CZ" dirty="0"/>
              <a:t> dvě děti budou normální?                                                                                                  5-Jaká je prst, že se jim narodí dvě děti a obě budou heterozygotní?                                                                      6-Jaká je prst, že se jim narodí dvě děti – jedno zdravé a jedno albinotické?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Dvě černé samice myši se křížily s hnědým samcem. Jedna samice měla 9 hnědých a 7 černých potomků, zatímco druhá samice měla 17 černých potomků. Jaká je dědičnost barev?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Předpokládejme, že hnědá barva očí je dominantní nad barvou modrou.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1-Děti hnědookého muže a modrooké ženy byly všechny hnědooké. Jaké byly genotypy všech členů rodiny?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2-Hnědooký muž, jehož rodiče měli hnědé oči se oženil s hnědookou ženou, jejíž otec měl hnědé oči, matka ale měla oči modré. Měli spolu jedno modrooké dítě. Jaké byly genotypy všech jedinců v rodině?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3-Jaká je pravděpodobnost, že dva heterozygotní hnědoocí rodiče budou mít dvě děti, z nichž jedno bude hnědooké a druhé modrooké.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468313" y="1773238"/>
            <a:ext cx="8229600" cy="1143000"/>
          </a:xfrm>
        </p:spPr>
        <p:txBody>
          <a:bodyPr/>
          <a:lstStyle/>
          <a:p>
            <a:r>
              <a:rPr lang="cs-CZ" sz="7200" smtClean="0">
                <a:latin typeface="Arial" charset="0"/>
              </a:rPr>
              <a:t>Terminologie</a:t>
            </a:r>
            <a:r>
              <a:rPr lang="cs-CZ" sz="4000" smtClean="0">
                <a:latin typeface="Arial" charset="0"/>
              </a:rPr>
              <a:t/>
            </a:r>
            <a:br>
              <a:rPr lang="cs-CZ" sz="4000" smtClean="0">
                <a:latin typeface="Arial" charset="0"/>
              </a:rPr>
            </a:br>
            <a:endParaRPr lang="cs-CZ" sz="4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Určete, jaké krevní skupiny lze očekávat u dětí rodičů skupin : </a:t>
            </a:r>
          </a:p>
          <a:p>
            <a:pPr eaLnBrk="1" hangingPunct="1"/>
            <a:r>
              <a:rPr lang="cs-CZ" smtClean="0"/>
              <a:t>1 - AB x AB</a:t>
            </a:r>
          </a:p>
          <a:p>
            <a:pPr eaLnBrk="1" hangingPunct="1"/>
            <a:r>
              <a:rPr lang="cs-CZ" smtClean="0"/>
              <a:t>2 - AB x 0</a:t>
            </a:r>
          </a:p>
          <a:p>
            <a:pPr eaLnBrk="1" hangingPunct="1"/>
            <a:r>
              <a:rPr lang="cs-CZ" smtClean="0"/>
              <a:t>3 - A x 0</a:t>
            </a:r>
          </a:p>
          <a:p>
            <a:pPr eaLnBrk="1" hangingPunct="1"/>
            <a:r>
              <a:rPr lang="cs-CZ" smtClean="0"/>
              <a:t>4 – B x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Vyloučení paternity – kdo nemůže býti otcem?</a:t>
            </a:r>
          </a:p>
          <a:p>
            <a:pPr eaLnBrk="1" hangingPunct="1"/>
            <a:r>
              <a:rPr lang="cs-CZ" smtClean="0"/>
              <a:t>Str. 15 tabulka</a:t>
            </a:r>
          </a:p>
          <a:p>
            <a:pPr eaLnBrk="1" hangingPunct="1"/>
            <a:r>
              <a:rPr lang="cs-CZ" smtClean="0"/>
              <a:t>2 – Matka 0, Rh- a MN   -   dítě je O, Rh+ a MN</a:t>
            </a:r>
          </a:p>
          <a:p>
            <a:pPr eaLnBrk="1" hangingPunct="1"/>
            <a:r>
              <a:rPr lang="cs-CZ" smtClean="0"/>
              <a:t>3 – Matka O, N                -    dítě je A a MN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Oba rodiče mají krevní skupinu AB. Mají-li dizygotní dvojčata, jaká je prst, že budou mít identickou krevní skupinu? A co dvojčata monozygotní?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 jakou pravděpodobností vznikne jedinec s genotypem </a:t>
            </a:r>
            <a:r>
              <a:rPr lang="cs-CZ" dirty="0" err="1" smtClean="0"/>
              <a:t>AabbCcddEe</a:t>
            </a:r>
            <a:r>
              <a:rPr lang="cs-CZ" dirty="0" smtClean="0"/>
              <a:t>, křížíme-li 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</a:t>
            </a:r>
            <a:r>
              <a:rPr lang="cs-CZ" dirty="0" err="1" smtClean="0"/>
              <a:t>AabbCCDdEe</a:t>
            </a:r>
            <a:r>
              <a:rPr lang="cs-CZ" dirty="0" smtClean="0"/>
              <a:t>  s  </a:t>
            </a:r>
            <a:r>
              <a:rPr lang="cs-CZ" dirty="0" err="1" smtClean="0"/>
              <a:t>aabbccddee</a:t>
            </a: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Totéž – jen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BbDdcc</a:t>
            </a:r>
            <a:r>
              <a:rPr lang="cs-CZ" dirty="0" smtClean="0"/>
              <a:t> x  </a:t>
            </a:r>
            <a:r>
              <a:rPr lang="cs-CZ" dirty="0" err="1" smtClean="0"/>
              <a:t>BBDdCc</a:t>
            </a:r>
            <a:r>
              <a:rPr lang="cs-CZ" dirty="0" smtClean="0"/>
              <a:t>   -   </a:t>
            </a:r>
            <a:r>
              <a:rPr lang="cs-CZ" dirty="0" err="1" smtClean="0"/>
              <a:t>BBDDcc</a:t>
            </a: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Totéž – jen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AaBbDDrr</a:t>
            </a:r>
            <a:r>
              <a:rPr lang="cs-CZ" dirty="0" smtClean="0"/>
              <a:t>   x   </a:t>
            </a:r>
            <a:r>
              <a:rPr lang="cs-CZ" dirty="0" err="1" smtClean="0"/>
              <a:t>AaBbDdRr</a:t>
            </a:r>
            <a:r>
              <a:rPr lang="cs-CZ" dirty="0" smtClean="0"/>
              <a:t>     -    </a:t>
            </a:r>
            <a:r>
              <a:rPr lang="cs-CZ" dirty="0" err="1" smtClean="0"/>
              <a:t>AabbddRr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Křížíme červenokvětý s bělokvětým a v F2 generaci dostanu tento výsledek </a:t>
            </a:r>
          </a:p>
          <a:p>
            <a:pPr eaLnBrk="1" hangingPunct="1"/>
            <a:r>
              <a:rPr lang="cs-CZ" smtClean="0"/>
              <a:t>95 červených, 202 růžových , 89 bílých</a:t>
            </a:r>
          </a:p>
          <a:p>
            <a:pPr eaLnBrk="1" hangingPunct="1"/>
            <a:r>
              <a:rPr lang="cs-CZ" smtClean="0"/>
              <a:t>Jaký je genotyp P – generace?</a:t>
            </a:r>
          </a:p>
          <a:p>
            <a:pPr eaLnBrk="1" hangingPunct="1"/>
            <a:r>
              <a:rPr lang="cs-CZ" smtClean="0"/>
              <a:t>Co dominance?</a:t>
            </a:r>
          </a:p>
          <a:p>
            <a:pPr eaLnBrk="1" hangingPunct="1"/>
            <a:r>
              <a:rPr lang="cs-CZ" smtClean="0"/>
              <a:t>Co F1 generace – fenotyp i genotyp?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Černý bezrohý čistokrevný býk se kříží s červenou rohatou krávou, přičemž víme, že bezrohost je dominantní nad rohatostí a černá je dominantní nad červenou.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mtClean="0"/>
              <a:t>1 – Jak budou fenotypově vypadat potomci v F1?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mtClean="0"/>
              <a:t>2 – A co výsledek křížení hybridů – uveď genotypový i fenotypový štěpný poměr?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Antokyanové zbarvení rostliny je dominantní nad zbarvením zeleným a zároveň  normální listy jsou dominantní nad listy celokrajnými. V F1 generaci dostaneme </a:t>
            </a:r>
          </a:p>
          <a:p>
            <a:pPr eaLnBrk="1" hangingPunct="1"/>
            <a:r>
              <a:rPr lang="cs-CZ" smtClean="0"/>
              <a:t>276 antokyanových normálních, 92 antokyanových celokrajných, 294 zelených normálních a 101 zelených celokrajných.</a:t>
            </a:r>
          </a:p>
          <a:p>
            <a:pPr eaLnBrk="1" hangingPunct="1"/>
            <a:r>
              <a:rPr lang="cs-CZ" smtClean="0"/>
              <a:t>1 – Zjisti genotyp i fenotyp P generace!</a:t>
            </a:r>
          </a:p>
          <a:p>
            <a:pPr eaLnBrk="1" hangingPunct="1"/>
            <a:endParaRPr lang="cs-CZ" smtClean="0"/>
          </a:p>
          <a:p>
            <a:pPr algn="ctr" eaLnBrk="1" hangingPunct="1"/>
            <a:r>
              <a:rPr lang="cs-CZ" smtClean="0"/>
              <a:t>BONUS!!!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Totéž – jen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70 </a:t>
            </a:r>
            <a:r>
              <a:rPr lang="cs-CZ" dirty="0" err="1" smtClean="0"/>
              <a:t>anto+norm</a:t>
            </a:r>
            <a:r>
              <a:rPr lang="cs-CZ" dirty="0" smtClean="0"/>
              <a:t>, 81 </a:t>
            </a:r>
            <a:r>
              <a:rPr lang="cs-CZ" dirty="0" err="1" smtClean="0"/>
              <a:t>anto+celo</a:t>
            </a:r>
            <a:r>
              <a:rPr lang="cs-CZ" dirty="0" smtClean="0"/>
              <a:t>, 83 </a:t>
            </a:r>
            <a:r>
              <a:rPr lang="cs-CZ" dirty="0" err="1" smtClean="0"/>
              <a:t>zel+norm</a:t>
            </a:r>
            <a:r>
              <a:rPr lang="cs-CZ" dirty="0" smtClean="0"/>
              <a:t>, 78 </a:t>
            </a:r>
            <a:r>
              <a:rPr lang="cs-CZ" dirty="0" err="1" smtClean="0"/>
              <a:t>zel+celo</a:t>
            </a: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Totéž – jen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714 </a:t>
            </a:r>
            <a:r>
              <a:rPr lang="cs-CZ" dirty="0" err="1" smtClean="0"/>
              <a:t>anto+norm</a:t>
            </a:r>
            <a:r>
              <a:rPr lang="cs-CZ" dirty="0" smtClean="0"/>
              <a:t>, 246 </a:t>
            </a:r>
            <a:r>
              <a:rPr lang="cs-CZ" dirty="0" err="1" smtClean="0"/>
              <a:t>anto+celo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850" y="330200"/>
            <a:ext cx="863600" cy="661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3063" y="1773238"/>
            <a:ext cx="863600" cy="66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0</a:t>
            </a:r>
          </a:p>
        </p:txBody>
      </p:sp>
      <p:sp>
        <p:nvSpPr>
          <p:cNvPr id="6" name="Obdélník 5"/>
          <p:cNvSpPr/>
          <p:nvPr/>
        </p:nvSpPr>
        <p:spPr>
          <a:xfrm>
            <a:off x="1978025" y="3883025"/>
            <a:ext cx="863600" cy="661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0</a:t>
            </a:r>
          </a:p>
        </p:txBody>
      </p:sp>
      <p:sp>
        <p:nvSpPr>
          <p:cNvPr id="7" name="Obdélník 6"/>
          <p:cNvSpPr/>
          <p:nvPr/>
        </p:nvSpPr>
        <p:spPr>
          <a:xfrm>
            <a:off x="7092950" y="1797050"/>
            <a:ext cx="863600" cy="66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427538" y="1797050"/>
            <a:ext cx="865187" cy="66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937375" y="3860800"/>
            <a:ext cx="865188" cy="661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258050" y="5805488"/>
            <a:ext cx="863600" cy="66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AB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416425" y="0"/>
            <a:ext cx="863600" cy="661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AB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034088" y="661988"/>
            <a:ext cx="863600" cy="66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13" name="Ovál 12"/>
          <p:cNvSpPr/>
          <p:nvPr/>
        </p:nvSpPr>
        <p:spPr>
          <a:xfrm>
            <a:off x="2195513" y="330200"/>
            <a:ext cx="720725" cy="6619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14" name="Ovál 13"/>
          <p:cNvSpPr/>
          <p:nvPr/>
        </p:nvSpPr>
        <p:spPr>
          <a:xfrm>
            <a:off x="7329488" y="0"/>
            <a:ext cx="720725" cy="6619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AB</a:t>
            </a:r>
          </a:p>
        </p:txBody>
      </p:sp>
      <p:sp>
        <p:nvSpPr>
          <p:cNvPr id="15" name="Ovál 14"/>
          <p:cNvSpPr/>
          <p:nvPr/>
        </p:nvSpPr>
        <p:spPr>
          <a:xfrm>
            <a:off x="8423275" y="661988"/>
            <a:ext cx="720725" cy="660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16" name="Ovál 15"/>
          <p:cNvSpPr/>
          <p:nvPr/>
        </p:nvSpPr>
        <p:spPr>
          <a:xfrm>
            <a:off x="8532813" y="1797050"/>
            <a:ext cx="719137" cy="660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0</a:t>
            </a:r>
          </a:p>
        </p:txBody>
      </p:sp>
      <p:sp>
        <p:nvSpPr>
          <p:cNvPr id="17" name="Ovál 16"/>
          <p:cNvSpPr/>
          <p:nvPr/>
        </p:nvSpPr>
        <p:spPr>
          <a:xfrm>
            <a:off x="8532813" y="3883025"/>
            <a:ext cx="719137" cy="6619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0</a:t>
            </a:r>
          </a:p>
        </p:txBody>
      </p:sp>
      <p:sp>
        <p:nvSpPr>
          <p:cNvPr id="18" name="Ovál 17"/>
          <p:cNvSpPr/>
          <p:nvPr/>
        </p:nvSpPr>
        <p:spPr>
          <a:xfrm>
            <a:off x="4538663" y="5805488"/>
            <a:ext cx="719137" cy="660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0</a:t>
            </a:r>
          </a:p>
        </p:txBody>
      </p:sp>
      <p:sp>
        <p:nvSpPr>
          <p:cNvPr id="19" name="Ovál 18"/>
          <p:cNvSpPr/>
          <p:nvPr/>
        </p:nvSpPr>
        <p:spPr>
          <a:xfrm>
            <a:off x="4537075" y="3857625"/>
            <a:ext cx="719138" cy="660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268538" y="1712913"/>
            <a:ext cx="719137" cy="6619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22" name="Přímá spojnice 21"/>
          <p:cNvCxnSpPr>
            <a:stCxn id="4" idx="3"/>
            <a:endCxn id="13" idx="2"/>
          </p:cNvCxnSpPr>
          <p:nvPr/>
        </p:nvCxnSpPr>
        <p:spPr>
          <a:xfrm>
            <a:off x="1187450" y="661988"/>
            <a:ext cx="10080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14" idx="2"/>
          </p:cNvCxnSpPr>
          <p:nvPr/>
        </p:nvCxnSpPr>
        <p:spPr>
          <a:xfrm>
            <a:off x="5292725" y="330200"/>
            <a:ext cx="20367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04863" y="1484313"/>
            <a:ext cx="18224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7" idx="3"/>
            <a:endCxn id="16" idx="2"/>
          </p:cNvCxnSpPr>
          <p:nvPr/>
        </p:nvCxnSpPr>
        <p:spPr>
          <a:xfrm>
            <a:off x="7956550" y="2127250"/>
            <a:ext cx="5762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4848225" y="1628775"/>
            <a:ext cx="26765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12" idx="3"/>
          </p:cNvCxnSpPr>
          <p:nvPr/>
        </p:nvCxnSpPr>
        <p:spPr>
          <a:xfrm flipV="1">
            <a:off x="6897688" y="966788"/>
            <a:ext cx="152558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endCxn id="7" idx="0"/>
          </p:cNvCxnSpPr>
          <p:nvPr/>
        </p:nvCxnSpPr>
        <p:spPr>
          <a:xfrm>
            <a:off x="7524750" y="1628775"/>
            <a:ext cx="0" cy="168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4848225" y="1628775"/>
            <a:ext cx="0" cy="168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7235825" y="966788"/>
            <a:ext cx="0" cy="661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endCxn id="12" idx="0"/>
          </p:cNvCxnSpPr>
          <p:nvPr/>
        </p:nvCxnSpPr>
        <p:spPr>
          <a:xfrm flipH="1">
            <a:off x="6465888" y="330200"/>
            <a:ext cx="0" cy="331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627313" y="1484313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808038" y="1484313"/>
            <a:ext cx="0" cy="331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1716088" y="661988"/>
            <a:ext cx="14287" cy="822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stCxn id="20" idx="6"/>
            <a:endCxn id="8" idx="1"/>
          </p:cNvCxnSpPr>
          <p:nvPr/>
        </p:nvCxnSpPr>
        <p:spPr>
          <a:xfrm>
            <a:off x="2987675" y="2043113"/>
            <a:ext cx="14398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3563938" y="2022475"/>
            <a:ext cx="12700" cy="1335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2411413" y="3378200"/>
            <a:ext cx="24479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8243888" y="2127250"/>
            <a:ext cx="14287" cy="125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2409825" y="3352800"/>
            <a:ext cx="12700" cy="53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>
            <a:endCxn id="19" idx="0"/>
          </p:cNvCxnSpPr>
          <p:nvPr/>
        </p:nvCxnSpPr>
        <p:spPr>
          <a:xfrm>
            <a:off x="4889500" y="3378200"/>
            <a:ext cx="7938" cy="47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7451725" y="3378200"/>
            <a:ext cx="14414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7443788" y="3403600"/>
            <a:ext cx="6350" cy="47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8885238" y="3378200"/>
            <a:ext cx="7937" cy="47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>
            <a:endCxn id="9" idx="1"/>
          </p:cNvCxnSpPr>
          <p:nvPr/>
        </p:nvCxnSpPr>
        <p:spPr>
          <a:xfrm flipV="1">
            <a:off x="5256213" y="4191000"/>
            <a:ext cx="1681162" cy="222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V="1">
            <a:off x="5256213" y="4076700"/>
            <a:ext cx="1681162" cy="222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6019800" y="4213225"/>
            <a:ext cx="14288" cy="1335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V="1">
            <a:off x="4889500" y="5500688"/>
            <a:ext cx="2771775" cy="476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4848225" y="5548313"/>
            <a:ext cx="6350" cy="257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 flipH="1">
            <a:off x="7656513" y="5548313"/>
            <a:ext cx="3175" cy="24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Haplont 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00113" y="2420938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Haplo-diplont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827088" y="458152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Diplont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Kolik různých gamet (početně) tvoří jedinci uvedených genotypů?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DdRRBbnn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DdrrKkUUNnYy 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Hnědé oči dominantní nad modrými a praváctví nad leváctvím. 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mtClean="0"/>
              <a:t>1 – modrooký pravák, jehož otec byl levák, se oženil s hnědookou levačkou. Žena pocházela z inbrední linie hnědookých. Jaké budou mít děti?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mtClean="0"/>
              <a:t>2 – Hnědooký muž se oženil s modrookou ženou. Oba byli praváci. Jejich první dítě bylo modrooké a bylo levák. Jaké budou další děti z tohoto manželství?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mtClean="0"/>
              <a:t>3 – Modrooký pravák si vezme hnědookou pravačku. Mají dvě děti – hnědookého leváka a modrookého praváka. Muž se ožení podruhé – s jinou ženou stejného fenotypu, jaký měla žena první. Mají spolu 6 pravorukých, hnědookých dětí. Určete genotypy.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143000"/>
          </a:xfrm>
        </p:spPr>
        <p:txBody>
          <a:bodyPr/>
          <a:lstStyle/>
          <a:p>
            <a:r>
              <a:rPr lang="cs-CZ" smtClean="0">
                <a:latin typeface="Arial" charset="0"/>
              </a:rPr>
              <a:t>Dědičnost vázaná na pohlaví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Gen podmiňující v recesivní formě hemofilii se nachází na chromozomu X. Otec dívky je hemofilik, zatímco matka je zdráva a pochází z inbrední linie zdravých.</a:t>
            </a:r>
          </a:p>
          <a:p>
            <a:pPr eaLnBrk="1" hangingPunct="1"/>
            <a:r>
              <a:rPr lang="cs-CZ" smtClean="0"/>
              <a:t>1 – Co můžeme očekávat od synů a dcer této dívky, jestliže se bude milovat se zdravým mužem.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Daltonismus je opět GR onemocnění. Otec barvoslepý, zatímco matka a všichni předci rozlišují barvy normálně. Mohou být daltonismem postiženy synové této dívky, dcery i její vnoučata obojího pohlaví, jestliže jejich sexuálními partnery budou vždy zdraví jedinci?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Barva peří je vázána na chromozom X, kdy žíhaná je dominantní nad černou barvou. Pomiluje se žíhaný kohout s černou slepicí. Jak bude vypadat F1 generace?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Barva očí u Octomilky je vázána na X chromozóm a platí, že červená je dominantní nad bílou. Gen pro délku křídel je naopak autosomální, přičemž platí, že dlouhá křídla jsou dominantní nad křídly krátkými.</a:t>
            </a:r>
          </a:p>
          <a:p>
            <a:pPr eaLnBrk="1" hangingPunct="1"/>
            <a:r>
              <a:rPr lang="cs-CZ" smtClean="0"/>
              <a:t>1- Jaké bude potomstvo v F1 generaci po křížení hybridní červenooké dlouhokřídlé samice s bělookým a zakrslým samcem?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Totéž – jen oba rodiče jsou hybridní červenoocí a dlouhokřídlí.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cs-CZ" smtClean="0"/>
              <a:t>Žena, jejíž dědeček z matčiny strany má hemofilii se v poradně ptá na riziko pro své dítě. Jaké je riziko pro jejího syna?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611188" y="2781300"/>
            <a:ext cx="8229600" cy="1143000"/>
          </a:xfrm>
        </p:spPr>
        <p:txBody>
          <a:bodyPr/>
          <a:lstStyle/>
          <a:p>
            <a:r>
              <a:rPr lang="cs-CZ" smtClean="0">
                <a:latin typeface="Arial" charset="0"/>
              </a:rPr>
              <a:t>Vazba genů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Hermafroditismus 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00113" y="2565400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Gonochorie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00113" y="4652963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Partenogeneze 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/>
          </p:cNvSpPr>
          <p:nvPr>
            <p:ph type="body" idx="1"/>
          </p:nvPr>
        </p:nvSpPr>
        <p:spPr>
          <a:xfrm>
            <a:off x="395288" y="1889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smtClean="0">
                <a:latin typeface="Arial" charset="0"/>
              </a:rPr>
              <a:t>Kulový tvar plodu u rajčete je dominantní nad tvarem podlouhlým a lesklá slupka je dominantní nad slupkou matnou. Oba geny jsou lokalizovány na témže páru homologních chromozómů.Jaká je relativní vzdálenost mezi uvedenými geny jestliže po zpětném křížení gamet dihybrida vzniklo potomstvo o fenotypovém složení 108 kulatých lesklých, 13 kulatých matných, 12 podlouhlých lesklých, 117 podlouhlých matných.Jaké je původní uspořádání dominantních a recesivních alel na chromozómu hybridní rostliny? 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/>
          </p:cNvSpPr>
          <p:nvPr>
            <p:ph type="body" idx="1"/>
          </p:nvPr>
        </p:nvSpPr>
        <p:spPr>
          <a:xfrm>
            <a:off x="468313" y="549275"/>
            <a:ext cx="8229600" cy="4525963"/>
          </a:xfrm>
        </p:spPr>
        <p:txBody>
          <a:bodyPr/>
          <a:lstStyle/>
          <a:p>
            <a:r>
              <a:rPr lang="cs-CZ" sz="2800" smtClean="0">
                <a:latin typeface="Arial" charset="0"/>
              </a:rPr>
              <a:t>Černá barva u Octomilky je recesivní oproti barvě šedivé a dlouhá křídla jsou dominantní nad krátkými.Geny jsou ve vazbě.Jaké je uspořádání alel na homologním chromozómu samice pokud křížení s černým krátkokřídlým samcem dalo toto potomstvo 822 šedých dlouhokřídlých, 158 šedých krátkokřídlých, 130 černých dlouhokřídlých a 690 černých krátkokřídlých. Jaká je relativní vzdálenost?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/>
          </p:cNvSpPr>
          <p:nvPr>
            <p:ph type="body" idx="1"/>
          </p:nvPr>
        </p:nvSpPr>
        <p:spPr>
          <a:xfrm>
            <a:off x="539750" y="2603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Zpětným křížením hybridního rajčete s kulatým a lesklým plodem byla získána B-generace o fenotypovém složení 108 kulatých lesklých, 13 kulatých matných, 12 podlouhlých lesklých, 117 podlouhlých matných. Jaký fenotypový štěpný poměr můžeme očekávat v F2 generaci po zkřížení 2 hybridních rostlin mezi sebou víme-li, že soubor potomstva bude obsahovat 800 rostlin?</a:t>
            </a:r>
          </a:p>
        </p:txBody>
      </p:sp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1835150" y="5300663"/>
            <a:ext cx="540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b="1"/>
              <a:t>Bonus !!!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Antokyanové zbarvení rostliny je dominantní nad zbarvením zeleným a zároveň</a:t>
            </a:r>
            <a:r>
              <a:rPr lang="cs-CZ" sz="2800" smtClean="0">
                <a:latin typeface="Arial" charset="0"/>
              </a:rPr>
              <a:t> vysoký vzrůst je dominantní nad zakrslostí. Ze zpětného křížení hybridní rostliny bylo zjištěno, že síla vazby činí 20% rekombinací, a že na příslušném páru homologních chromozómů jsou geny v uspořádání trans. Jaký fenotypový štěpný poměr můžeme očekávat v F2 generaci po vzájemném křížení dvou hybridů, jestliže soubor potomstva čítá 400 rostlin?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>
          <a:xfrm>
            <a:off x="539750" y="2924175"/>
            <a:ext cx="8229600" cy="1143000"/>
          </a:xfrm>
        </p:spPr>
        <p:txBody>
          <a:bodyPr/>
          <a:lstStyle/>
          <a:p>
            <a:r>
              <a:rPr lang="cs-CZ" smtClean="0">
                <a:latin typeface="Arial" charset="0"/>
              </a:rPr>
              <a:t>Genetika populací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Máme panmiktickou populaci v níž je 9% jedinců recesivního fenotypu.Uveď procentuální zastoupení heterozygotů a dominantních homozygotů.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U člověka je albinismus stav homozygotně recesivní. V evropské populaci má výskyt albínů hodnotu zhruba 1 : 20 000. Zjistěte frekvenci genotypového složení populace.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Populace obsahuje 16% jedinců s Rh- faktorem (recesivní fenotyp). Doplň frekvence gen. Složení populace.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V populaci s 9800 jedinci se objevil gen. podmíněný znak A (dominantní) či a (recesivní).Dominantní fenotyp mělo 4998 jedinců. Urči gen.frekvenci dominantní a recesivní alely.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U 200 osob byla vyšetřena krevní skupina. V MN systému byly výsledky následující : 32 jedinců mělo skupinu M, 96 jedinců MN, 72 mělo skupinu N. Vypočtěte genové frekvence alel.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Autosóm  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27088" y="2565400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Gonosóm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Která z populací je v HW rovnováze?</a:t>
            </a:r>
          </a:p>
          <a:p>
            <a:r>
              <a:rPr lang="cs-CZ" smtClean="0">
                <a:latin typeface="Arial" charset="0"/>
              </a:rPr>
              <a:t>1. AA – 0,7, Aa – 0,21, aa – 0,09</a:t>
            </a:r>
          </a:p>
          <a:p>
            <a:r>
              <a:rPr lang="cs-CZ" smtClean="0">
                <a:latin typeface="Arial" charset="0"/>
              </a:rPr>
              <a:t>2. krevní skupiny MN, M= 0,33, MN = 0,34, N = 0,33</a:t>
            </a:r>
          </a:p>
          <a:p>
            <a:r>
              <a:rPr lang="cs-CZ" smtClean="0">
                <a:latin typeface="Arial" charset="0"/>
              </a:rPr>
              <a:t>3. AA = 0, 32, Aa = 0, 64, aa = 0, 04</a:t>
            </a:r>
          </a:p>
          <a:p>
            <a:r>
              <a:rPr lang="cs-CZ" smtClean="0">
                <a:latin typeface="Arial" charset="0"/>
              </a:rPr>
              <a:t>4. AA = 0, 64, Aa = 0,32, aa = 0, 04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Genotyp 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00113" y="2997200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Fenotyp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827088" y="501332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Genom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Lokus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827088" y="2852738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Alela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Homozygot 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00113" y="3068638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Heterozygot 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827088" y="501332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Hemizygot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Dominance úplná 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Dominance neúplná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971550" y="2924175"/>
            <a:ext cx="7632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Recesivita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827088" y="4221163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Kodominance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900113" y="5516563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/>
              <a:t>Pseudodominance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1325</Words>
  <Application>Microsoft Office PowerPoint</Application>
  <PresentationFormat>Předvádění na obrazovce (4:3)</PresentationFormat>
  <Paragraphs>124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1" baseType="lpstr">
      <vt:lpstr>Arial</vt:lpstr>
      <vt:lpstr>Calibri</vt:lpstr>
      <vt:lpstr>Motiv systému Office</vt:lpstr>
      <vt:lpstr>Genetika</vt:lpstr>
      <vt:lpstr>Terminologie 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Dědičnost vázaná na pohlaví</vt:lpstr>
      <vt:lpstr>Snímek 33</vt:lpstr>
      <vt:lpstr>Snímek 34</vt:lpstr>
      <vt:lpstr>Snímek 35</vt:lpstr>
      <vt:lpstr>Snímek 36</vt:lpstr>
      <vt:lpstr>Snímek 37</vt:lpstr>
      <vt:lpstr>Snímek 38</vt:lpstr>
      <vt:lpstr>Vazba genů</vt:lpstr>
      <vt:lpstr>Snímek 40</vt:lpstr>
      <vt:lpstr>Snímek 41</vt:lpstr>
      <vt:lpstr>Snímek 42</vt:lpstr>
      <vt:lpstr>Snímek 43</vt:lpstr>
      <vt:lpstr>Genetika populací</vt:lpstr>
      <vt:lpstr>Snímek 45</vt:lpstr>
      <vt:lpstr>Snímek 46</vt:lpstr>
      <vt:lpstr>Snímek 47</vt:lpstr>
      <vt:lpstr>Snímek 48</vt:lpstr>
      <vt:lpstr>Snímek 49</vt:lpstr>
      <vt:lpstr>Snímek 50</vt:lpstr>
      <vt:lpstr>Snímek 51</vt:lpstr>
      <vt:lpstr>Snímek 52</vt:lpstr>
      <vt:lpstr>Snímek 53</vt:lpstr>
      <vt:lpstr>Snímek 54</vt:lpstr>
      <vt:lpstr>Snímek 55</vt:lpstr>
      <vt:lpstr>Snímek 56</vt:lpstr>
      <vt:lpstr>Snímek 57</vt:lpstr>
      <vt:lpstr>Snímek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Genetika</dc:title>
  <dc:creator>Pepa</dc:creator>
  <cp:lastModifiedBy>student GVP</cp:lastModifiedBy>
  <cp:revision>26</cp:revision>
  <dcterms:created xsi:type="dcterms:W3CDTF">2012-04-12T07:10:09Z</dcterms:created>
  <dcterms:modified xsi:type="dcterms:W3CDTF">2014-04-16T05:58:47Z</dcterms:modified>
</cp:coreProperties>
</file>