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>
        <p:scale>
          <a:sx n="76" d="100"/>
          <a:sy n="76" d="100"/>
        </p:scale>
        <p:origin x="-102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526E-EDB8-4E40-8300-E64E2B3C4890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1D55-F277-4F20-8A83-9EA5C93E0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94B8-DA8D-4E1E-92FC-0BD2CA80603D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5A90F-604B-4EA5-BB8A-EA5D76E72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0BD9-E5E5-4001-B3B1-DF4F288CCB91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2DCC-4792-4F45-9796-AAA536C58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F512-4E22-4BEA-9D6C-498BF03651A8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15B0-B97E-40A1-9866-CA6F9F8869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D833-F51E-4A7C-8448-E2F7B6336137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C3E1-6F99-4611-8E21-9E570074CF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C3CC-F00D-4050-8DF0-6DC475E687B9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2E8E-3E0E-4E6E-A8B2-11D3073D04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6762-E6A5-4E47-AD37-1404F0714C4B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5F25-AB31-4F78-A3B4-30730AB20F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240D-D6C5-48ED-8133-F4359FDD98F2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62E37-39D6-48F8-8F29-4F7E0389B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B78CE-C388-4133-BA10-DA29771299CA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736E-5716-40D0-B966-44C87C1C4E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0401C-DBD5-46B6-9EA5-2EB62AB450E4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599A-6E20-4551-B9FD-4B3ECCD9F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051A-4D38-4563-A505-1F23669C4F2C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D0A9-E1EE-4567-B777-D7DA190A0C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5ABE97-6D73-4101-9C52-2A6C880CFD20}" type="datetimeFigureOut">
              <a:rPr lang="cs-CZ"/>
              <a:pPr>
                <a:defRPr/>
              </a:pPr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2DEB8E-7839-4557-85D2-EB0E39EA0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The image </a:t>
            </a:r>
            <a:r>
              <a:rPr lang="cs-CZ" smtClean="0"/>
              <a:t>of a small blue world rising in the dark vastness of space over the sun-lit surface… </a:t>
            </a:r>
          </a:p>
          <a:p>
            <a:pPr eaLnBrk="1" hangingPunct="1"/>
            <a:r>
              <a:rPr lang="cs-CZ" smtClean="0"/>
              <a:t>F It was </a:t>
            </a:r>
            <a:r>
              <a:rPr lang="cs-CZ" b="1" smtClean="0"/>
              <a:t>a picture </a:t>
            </a:r>
            <a:r>
              <a:rPr lang="cs-CZ" smtClean="0"/>
              <a:t>that would eventually lead to a thousand environmental movements,…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Remarkably, </a:t>
            </a:r>
            <a:r>
              <a:rPr lang="cs-CZ" b="1" smtClean="0"/>
              <a:t>it was taken </a:t>
            </a:r>
            <a:r>
              <a:rPr lang="cs-CZ" smtClean="0"/>
              <a:t>voer 40 years ago.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Past tenses are not changed to past perfect if this is not necessary to make time relations clear.</a:t>
            </a:r>
            <a:endParaRPr lang="cs-CZ" dirty="0"/>
          </a:p>
        </p:txBody>
      </p:sp>
      <p:sp>
        <p:nvSpPr>
          <p:cNvPr id="22530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4000" smtClean="0"/>
              <a:t>‘Dinosaurs were around for 250 million years.’</a:t>
            </a:r>
          </a:p>
          <a:p>
            <a:pPr eaLnBrk="1" hangingPunct="1"/>
            <a:r>
              <a:rPr lang="en-US" sz="4000" smtClean="0"/>
              <a:t>This guy on TV said dinosaurs were around for 250 years.</a:t>
            </a:r>
            <a:endParaRPr lang="cs-CZ" sz="4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6000" smtClean="0">
                <a:latin typeface="Arial" charset="0"/>
              </a:rPr>
              <a:t>Hairdressers have a stress free and well-paid job.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6600" smtClean="0">
                <a:latin typeface="Arial" charset="0"/>
              </a:rPr>
              <a:t>Doing sports leads to physical disability.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6600" smtClean="0">
                <a:latin typeface="Arial" charset="0"/>
              </a:rPr>
              <a:t>School should prepare for life. Students should study only useful subjects.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6600" smtClean="0">
                <a:latin typeface="Arial" charset="0"/>
              </a:rPr>
              <a:t>Marriage is old fashioned. You don</a:t>
            </a:r>
            <a:r>
              <a:rPr lang="en-US" sz="6600" smtClean="0">
                <a:latin typeface="Arial" charset="0"/>
              </a:rPr>
              <a:t>’t need any document to live with a partner.</a:t>
            </a:r>
            <a:endParaRPr lang="cs-CZ" sz="66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Friends are the most important people in the world.</a:t>
            </a:r>
            <a:endParaRPr lang="cs-CZ" sz="6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Tourism harms the environment. The number of tourists entering the country should be regulated by the government.</a:t>
            </a:r>
            <a:endParaRPr lang="cs-CZ" sz="5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It is better to take care of yourself and not pay too much attention to people who live around you.</a:t>
            </a:r>
            <a:endParaRPr lang="cs-CZ" sz="6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7200" smtClean="0"/>
              <a:t>A woman’s place is in the kitchen.</a:t>
            </a:r>
            <a:endParaRPr lang="cs-CZ" sz="72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The people who can help students most in choosing their future career are their parents.</a:t>
            </a:r>
            <a:endParaRPr lang="cs-CZ" sz="5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flew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far </a:t>
            </a:r>
            <a:r>
              <a:rPr lang="cs-CZ" b="1" dirty="0" err="1" smtClean="0"/>
              <a:t>side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visible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Earth</a:t>
            </a:r>
            <a:r>
              <a:rPr lang="cs-CZ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in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b="1" dirty="0" smtClean="0"/>
              <a:t>to lose </a:t>
            </a:r>
            <a:r>
              <a:rPr lang="cs-CZ" b="1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planet.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b="1" dirty="0" smtClean="0"/>
              <a:t>not </a:t>
            </a:r>
            <a:r>
              <a:rPr lang="cs-CZ" b="1" dirty="0" err="1" smtClean="0"/>
              <a:t>able</a:t>
            </a:r>
            <a:r>
              <a:rPr lang="cs-CZ" b="1" dirty="0" smtClean="0"/>
              <a:t> to </a:t>
            </a:r>
            <a:r>
              <a:rPr lang="cs-CZ" b="1" dirty="0" err="1" smtClean="0"/>
              <a:t>see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radio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Earth</a:t>
            </a:r>
            <a:r>
              <a:rPr lang="cs-CZ" b="1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journey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moon</a:t>
            </a:r>
            <a:r>
              <a:rPr lang="cs-CZ" dirty="0" smtClean="0"/>
              <a:t> , 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b="1" dirty="0" err="1" smtClean="0"/>
              <a:t>when</a:t>
            </a:r>
            <a:r>
              <a:rPr lang="cs-CZ" b="1" dirty="0" smtClean="0"/>
              <a:t> </a:t>
            </a:r>
            <a:r>
              <a:rPr lang="cs-CZ" b="1" dirty="0" err="1" smtClean="0"/>
              <a:t>they</a:t>
            </a:r>
            <a:r>
              <a:rPr lang="cs-CZ" b="1" dirty="0" smtClean="0"/>
              <a:t> had </a:t>
            </a:r>
            <a:r>
              <a:rPr lang="cs-CZ" b="1" dirty="0" err="1" smtClean="0"/>
              <a:t>completed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orbit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b="1" dirty="0" err="1" smtClean="0"/>
              <a:t>they</a:t>
            </a:r>
            <a:r>
              <a:rPr lang="cs-CZ" b="1" dirty="0" smtClean="0"/>
              <a:t> </a:t>
            </a:r>
            <a:r>
              <a:rPr lang="cs-CZ" b="1" dirty="0" err="1" smtClean="0"/>
              <a:t>could</a:t>
            </a:r>
            <a:r>
              <a:rPr lang="cs-CZ" b="1" dirty="0" smtClean="0"/>
              <a:t> </a:t>
            </a:r>
            <a:r>
              <a:rPr lang="cs-CZ" b="1" dirty="0" err="1" smtClean="0"/>
              <a:t>again</a:t>
            </a:r>
            <a:r>
              <a:rPr lang="cs-CZ" b="1" dirty="0" smtClean="0"/>
              <a:t> </a:t>
            </a:r>
            <a:r>
              <a:rPr lang="cs-CZ" b="1" dirty="0" err="1" smtClean="0"/>
              <a:t>communicate</a:t>
            </a:r>
            <a:r>
              <a:rPr lang="cs-CZ" dirty="0" smtClean="0"/>
              <a:t>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People who go to university should pay for their own education.</a:t>
            </a:r>
            <a:endParaRPr lang="cs-CZ" sz="6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7200" smtClean="0"/>
              <a:t>Summer sports are more interesting than winter sports.</a:t>
            </a:r>
            <a:endParaRPr lang="cs-CZ" sz="72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Czech cousine is the best in the world.</a:t>
            </a:r>
            <a:endParaRPr lang="cs-CZ" sz="8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It is better to stay at home and watch documentaries on TV than travel.</a:t>
            </a:r>
            <a:endParaRPr lang="cs-CZ" sz="66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6000" smtClean="0">
                <a:latin typeface="Arial" charset="0"/>
              </a:rPr>
              <a:t>Animals should not be used in films or circuses.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6600" smtClean="0">
                <a:latin typeface="Arial" charset="0"/>
              </a:rPr>
              <a:t>The more educated people are, the less superstitious they are.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6600" smtClean="0">
                <a:latin typeface="Arial" charset="0"/>
              </a:rPr>
              <a:t>If you meet someone and you can</a:t>
            </a:r>
            <a:r>
              <a:rPr lang="en-US" sz="6600" smtClean="0">
                <a:latin typeface="Arial" charset="0"/>
              </a:rPr>
              <a:t>’t remember their name, it’s best to admit it immediately.</a:t>
            </a:r>
            <a:endParaRPr lang="cs-CZ" sz="66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smtClean="0"/>
              <a:t>All </a:t>
            </a:r>
            <a:r>
              <a:rPr lang="cs-CZ" sz="5400" smtClean="0">
                <a:latin typeface="Arial" charset="0"/>
              </a:rPr>
              <a:t>zoos should be closed. People who want to see animals should watch documentaries or travel to the animals</a:t>
            </a:r>
            <a:r>
              <a:rPr lang="en-US" sz="5400" smtClean="0">
                <a:latin typeface="Arial" charset="0"/>
              </a:rPr>
              <a:t>’ natural habitats.</a:t>
            </a:r>
            <a:endParaRPr lang="cs-CZ" sz="5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600" smtClean="0"/>
              <a:t>Learning things by heart is a waste of time.</a:t>
            </a:r>
            <a:endParaRPr lang="cs-CZ" sz="66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600" smtClean="0"/>
              <a:t>People shouldn’t be allowed to keep a large dog in a flat.</a:t>
            </a:r>
            <a:endParaRPr lang="cs-CZ" sz="6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…</a:t>
            </a:r>
            <a:r>
              <a:rPr lang="cs-CZ" b="1" smtClean="0"/>
              <a:t>for the first few orbits</a:t>
            </a:r>
            <a:r>
              <a:rPr lang="cs-CZ" smtClean="0"/>
              <a:t>, the crew had their backs to the Earth… and </a:t>
            </a:r>
            <a:r>
              <a:rPr lang="cs-CZ" b="1" smtClean="0"/>
              <a:t>did not see the now-famous view</a:t>
            </a:r>
            <a:r>
              <a:rPr lang="cs-CZ" smtClean="0"/>
              <a:t> that would change their lives.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en-US" smtClean="0"/>
              <a:t>C It was only on </a:t>
            </a:r>
            <a:r>
              <a:rPr lang="en-US" b="1" smtClean="0"/>
              <a:t>the fourth time round </a:t>
            </a:r>
            <a:r>
              <a:rPr lang="en-US" smtClean="0"/>
              <a:t>that </a:t>
            </a:r>
            <a:r>
              <a:rPr lang="en-US" b="1" smtClean="0"/>
              <a:t>one of the men </a:t>
            </a:r>
            <a:r>
              <a:rPr lang="en-US" smtClean="0"/>
              <a:t>turned and </a:t>
            </a:r>
            <a:r>
              <a:rPr lang="en-US" b="1" smtClean="0"/>
              <a:t>saw it</a:t>
            </a:r>
            <a:r>
              <a:rPr lang="en-US" smtClean="0"/>
              <a:t>.</a:t>
            </a:r>
            <a:endParaRPr lang="cs-CZ" smtClean="0"/>
          </a:p>
          <a:p>
            <a:pPr eaLnBrk="1" hangingPunct="1"/>
            <a:r>
              <a:rPr lang="en-US" smtClean="0"/>
              <a:t>‘Look at that picture…?’ </a:t>
            </a:r>
            <a:r>
              <a:rPr lang="en-US" b="1" smtClean="0"/>
              <a:t>he</a:t>
            </a:r>
            <a:r>
              <a:rPr lang="en-US" smtClean="0"/>
              <a:t> said, </a:t>
            </a:r>
            <a:r>
              <a:rPr lang="en-US" b="1" smtClean="0"/>
              <a:t>his</a:t>
            </a:r>
            <a:r>
              <a:rPr lang="en-US" smtClean="0"/>
              <a:t> words captured for history…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4000" smtClean="0">
                <a:latin typeface="Arial" charset="0"/>
              </a:rPr>
              <a:t>She said she didn</a:t>
            </a:r>
            <a:r>
              <a:rPr lang="en-US" sz="4000" smtClean="0">
                <a:latin typeface="Arial" charset="0"/>
              </a:rPr>
              <a:t>’t mind. </a:t>
            </a:r>
          </a:p>
          <a:p>
            <a:pPr>
              <a:lnSpc>
                <a:spcPct val="90000"/>
              </a:lnSpc>
            </a:pPr>
            <a:r>
              <a:rPr lang="en-US" sz="4000" smtClean="0">
                <a:latin typeface="Arial" charset="0"/>
              </a:rPr>
              <a:t>He asked if he/she understood everything.</a:t>
            </a:r>
          </a:p>
          <a:p>
            <a:pPr>
              <a:lnSpc>
                <a:spcPct val="90000"/>
              </a:lnSpc>
            </a:pPr>
            <a:r>
              <a:rPr lang="en-US" sz="4000" smtClean="0">
                <a:latin typeface="Arial" charset="0"/>
              </a:rPr>
              <a:t>But you told me you could swim!</a:t>
            </a:r>
          </a:p>
          <a:p>
            <a:pPr>
              <a:lnSpc>
                <a:spcPct val="90000"/>
              </a:lnSpc>
            </a:pPr>
            <a:r>
              <a:rPr lang="en-US" sz="4000" smtClean="0">
                <a:latin typeface="Arial" charset="0"/>
              </a:rPr>
              <a:t>He asked her why she had to go.</a:t>
            </a:r>
          </a:p>
          <a:p>
            <a:pPr>
              <a:lnSpc>
                <a:spcPct val="90000"/>
              </a:lnSpc>
            </a:pPr>
            <a:r>
              <a:rPr lang="en-US" sz="4000" smtClean="0">
                <a:latin typeface="Arial" charset="0"/>
              </a:rPr>
              <a:t>She said there were no/weren’t any bananas.</a:t>
            </a:r>
            <a:r>
              <a:rPr lang="en-US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/>
              <a:t>I couldn’t believe it was already 11 o’clock.</a:t>
            </a:r>
          </a:p>
          <a:p>
            <a:r>
              <a:rPr lang="en-US" sz="3600" smtClean="0"/>
              <a:t>He couldn’t understand why he/she was angry/cross.</a:t>
            </a:r>
          </a:p>
          <a:p>
            <a:r>
              <a:rPr lang="en-US" sz="3600" smtClean="0"/>
              <a:t>She said she was expecting his child.</a:t>
            </a:r>
          </a:p>
          <a:p>
            <a:r>
              <a:rPr lang="en-US" sz="3600" smtClean="0"/>
              <a:t>He asked who she was writing to.</a:t>
            </a:r>
          </a:p>
          <a:p>
            <a:r>
              <a:rPr lang="en-US" sz="3600" smtClean="0"/>
              <a:t>She said it would be/it was going to be a long journey.</a:t>
            </a:r>
            <a:endParaRPr lang="cs-CZ" sz="36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smtClean="0"/>
              <a:t>She said she didn’t agree/disagreed with what I had done.</a:t>
            </a:r>
          </a:p>
          <a:p>
            <a:r>
              <a:rPr lang="en-US" sz="3600" smtClean="0"/>
              <a:t>It was clear she had been crying.</a:t>
            </a:r>
          </a:p>
          <a:p>
            <a:r>
              <a:rPr lang="en-US" sz="3600" smtClean="0"/>
              <a:t>He said he didn’t have enough money but that he would borrow some.</a:t>
            </a:r>
          </a:p>
          <a:p>
            <a:r>
              <a:rPr lang="en-US" sz="3600" smtClean="0"/>
              <a:t>The police announced that they had caught those/the two thieves.</a:t>
            </a:r>
            <a:endParaRPr lang="cs-CZ" sz="36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He asked me who I was going to/I would invite.</a:t>
            </a:r>
          </a:p>
          <a:p>
            <a:r>
              <a:rPr lang="en-US" sz="4000" smtClean="0"/>
              <a:t>She knew what he was thinking about.</a:t>
            </a:r>
          </a:p>
          <a:p>
            <a:r>
              <a:rPr lang="en-US" sz="4000" smtClean="0"/>
              <a:t>She hoped I hadn’t noticed yet.</a:t>
            </a:r>
            <a:endParaRPr lang="cs-CZ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b="1" dirty="0" err="1"/>
              <a:t>agreement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her </a:t>
            </a:r>
            <a:r>
              <a:rPr lang="cs-CZ" dirty="0" err="1"/>
              <a:t>about</a:t>
            </a:r>
            <a:r>
              <a:rPr lang="cs-CZ" dirty="0"/>
              <a:t>/on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do. </a:t>
            </a:r>
          </a:p>
          <a:p>
            <a:pPr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government's</a:t>
            </a:r>
            <a:r>
              <a:rPr lang="cs-CZ" dirty="0"/>
              <a:t> </a:t>
            </a:r>
            <a:r>
              <a:rPr lang="cs-CZ" b="1" dirty="0" err="1"/>
              <a:t>refusal</a:t>
            </a:r>
            <a:r>
              <a:rPr lang="cs-CZ" b="1" dirty="0"/>
              <a:t> </a:t>
            </a:r>
            <a:r>
              <a:rPr lang="cs-CZ" dirty="0"/>
              <a:t>to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tragedy</a:t>
            </a:r>
            <a:r>
              <a:rPr lang="cs-CZ" dirty="0" smtClean="0"/>
              <a:t>. </a:t>
            </a:r>
          </a:p>
          <a:p>
            <a:pPr>
              <a:defRPr/>
            </a:pPr>
            <a:r>
              <a:rPr lang="cs-CZ" dirty="0" smtClean="0"/>
              <a:t>Her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carried</a:t>
            </a:r>
            <a:r>
              <a:rPr lang="cs-CZ" dirty="0" smtClean="0"/>
              <a:t> ​</a:t>
            </a:r>
            <a:r>
              <a:rPr lang="cs-CZ" dirty="0" err="1" smtClean="0"/>
              <a:t>out</a:t>
            </a:r>
            <a:r>
              <a:rPr lang="cs-CZ" dirty="0" smtClean="0"/>
              <a:t> ​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b="1" dirty="0" err="1" smtClean="0"/>
              <a:t>threat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away</a:t>
            </a:r>
            <a:r>
              <a:rPr lang="cs-CZ" dirty="0"/>
              <a:t> her </a:t>
            </a:r>
            <a:r>
              <a:rPr lang="cs-CZ" dirty="0" smtClean="0"/>
              <a:t>​mobile </a:t>
            </a:r>
            <a:r>
              <a:rPr lang="cs-CZ" dirty="0" err="1" smtClean="0"/>
              <a:t>phone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her </a:t>
            </a:r>
            <a:r>
              <a:rPr lang="cs-CZ" dirty="0" smtClean="0"/>
              <a:t>​</a:t>
            </a:r>
            <a:r>
              <a:rPr lang="cs-CZ" dirty="0" err="1" smtClean="0"/>
              <a:t>grades</a:t>
            </a:r>
            <a:r>
              <a:rPr lang="cs-CZ" dirty="0" smtClean="0"/>
              <a:t> </a:t>
            </a:r>
            <a:r>
              <a:rPr lang="cs-CZ" dirty="0" err="1" smtClean="0"/>
              <a:t>didn't</a:t>
            </a:r>
            <a:r>
              <a:rPr lang="cs-CZ" dirty="0" smtClean="0"/>
              <a:t> </a:t>
            </a:r>
            <a:r>
              <a:rPr lang="cs-CZ" dirty="0" err="1" smtClean="0"/>
              <a:t>improve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  <a:p>
            <a:pPr>
              <a:defRPr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I must say the </a:t>
            </a:r>
            <a:r>
              <a:rPr lang="cs-CZ" b="1" smtClean="0"/>
              <a:t>offer</a:t>
            </a:r>
            <a:r>
              <a:rPr lang="cs-CZ" smtClean="0"/>
              <a:t> of two weeks ​in Hawaii is very tempting. </a:t>
            </a:r>
          </a:p>
          <a:p>
            <a:pPr>
              <a:lnSpc>
                <a:spcPct val="90000"/>
              </a:lnSpc>
            </a:pPr>
            <a:r>
              <a:rPr lang="cs-CZ" smtClean="0"/>
              <a:t>I'll put my things away tonight - and that's a </a:t>
            </a:r>
            <a:r>
              <a:rPr lang="cs-CZ" b="1" smtClean="0"/>
              <a:t>promise</a:t>
            </a:r>
            <a:r>
              <a:rPr lang="cs-CZ" smtClean="0"/>
              <a:t>! /I'll ​try to get back in ​time, but I'm not </a:t>
            </a:r>
            <a:r>
              <a:rPr lang="cs-CZ" b="1" smtClean="0"/>
              <a:t>making any promises</a:t>
            </a:r>
            <a:r>
              <a:rPr lang="cs-CZ" smtClean="0"/>
              <a:t>.</a:t>
            </a:r>
          </a:p>
          <a:p>
            <a:pPr>
              <a:lnSpc>
                <a:spcPct val="90000"/>
              </a:lnSpc>
            </a:pPr>
            <a:r>
              <a:rPr lang="cs-CZ" smtClean="0"/>
              <a:t>Can I give you a </a:t>
            </a:r>
            <a:r>
              <a:rPr lang="cs-CZ" b="1" smtClean="0"/>
              <a:t>piece ​of advice</a:t>
            </a:r>
            <a:r>
              <a:rPr lang="cs-CZ" smtClean="0"/>
              <a:t>?/I need some advice on which computer to ​buy./I think I'll take your ​advice and get the ​green dress.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Since it was her first </a:t>
            </a:r>
            <a:r>
              <a:rPr lang="cs-CZ" b="1" smtClean="0"/>
              <a:t>conviction</a:t>
            </a:r>
            <a:r>
              <a:rPr lang="cs-CZ" smtClean="0"/>
              <a:t> for stealing ​, she was given a less severe sentence . /It's my ​personal </a:t>
            </a:r>
            <a:r>
              <a:rPr lang="cs-CZ" b="1" smtClean="0"/>
              <a:t>conviction</a:t>
            </a:r>
            <a:r>
              <a:rPr lang="cs-CZ" smtClean="0"/>
              <a:t> that all rapist should be locked ​away for ​life.</a:t>
            </a:r>
          </a:p>
          <a:p>
            <a:r>
              <a:rPr lang="cs-CZ" smtClean="0"/>
              <a:t>Children need lots ​of </a:t>
            </a:r>
            <a:r>
              <a:rPr lang="cs-CZ" b="1" smtClean="0"/>
              <a:t>encouragement</a:t>
            </a:r>
            <a:r>
              <a:rPr lang="cs-CZ" smtClean="0"/>
              <a:t> from their parents. </a:t>
            </a:r>
          </a:p>
          <a:p>
            <a:r>
              <a:rPr lang="cs-CZ" smtClean="0"/>
              <a:t>I'm ​happy to ​accept your </a:t>
            </a:r>
            <a:r>
              <a:rPr lang="cs-CZ" b="1" smtClean="0"/>
              <a:t>invitation</a:t>
            </a:r>
            <a:r>
              <a:rPr lang="cs-CZ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It took a lot of </a:t>
            </a:r>
            <a:r>
              <a:rPr lang="cs-CZ" b="1" smtClean="0"/>
              <a:t>persuasion</a:t>
            </a:r>
            <a:r>
              <a:rPr lang="cs-CZ" smtClean="0"/>
              <a:t> to convince the ​committe of the ​advantages of the new ​plan./We need a society which ​welcomes people of all ​religious </a:t>
            </a:r>
            <a:r>
              <a:rPr lang="cs-CZ" b="1" smtClean="0"/>
              <a:t>persuasions.</a:t>
            </a:r>
          </a:p>
          <a:p>
            <a:r>
              <a:rPr lang="cs-CZ" smtClean="0"/>
              <a:t>If he forgot to ​pay his rent, his landlady ​would ​send him a </a:t>
            </a:r>
            <a:r>
              <a:rPr lang="cs-CZ" b="1" smtClean="0"/>
              <a:t>reminder</a:t>
            </a:r>
            <a:r>
              <a:rPr lang="cs-CZ" smtClean="0"/>
              <a:t>. </a:t>
            </a:r>
          </a:p>
          <a:p>
            <a:r>
              <a:rPr lang="cs-CZ" smtClean="0"/>
              <a:t>Completely without </a:t>
            </a:r>
            <a:r>
              <a:rPr lang="cs-CZ" b="1" smtClean="0"/>
              <a:t>warning</a:t>
            </a:r>
            <a:r>
              <a:rPr lang="cs-CZ" smtClean="0"/>
              <a:t>, he turned up at my door ​with all four ​children!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 have an </a:t>
            </a:r>
            <a:r>
              <a:rPr lang="cs-CZ" b="1" smtClean="0"/>
              <a:t>apology </a:t>
            </a:r>
            <a:r>
              <a:rPr lang="cs-CZ" smtClean="0"/>
              <a:t>to make to you - I'm afraid  I ​opened your letter by mistake.</a:t>
            </a:r>
          </a:p>
          <a:p>
            <a:r>
              <a:rPr lang="cs-CZ" b="1" smtClean="0"/>
              <a:t>Insistence</a:t>
            </a:r>
            <a:r>
              <a:rPr lang="cs-CZ" smtClean="0"/>
              <a:t> on ​better working conditions by the ​union has resulted in fewer ​employee absences./At her ​father</a:t>
            </a:r>
            <a:r>
              <a:rPr lang="en-US" smtClean="0"/>
              <a:t>’s </a:t>
            </a:r>
            <a:r>
              <a:rPr lang="cs-CZ" b="1" smtClean="0"/>
              <a:t>insistence</a:t>
            </a:r>
            <a:r>
              <a:rPr lang="cs-CZ" smtClean="0"/>
              <a:t>, Amelia's been ​</a:t>
            </a:r>
            <a:r>
              <a:rPr lang="en-US" smtClean="0"/>
              <a:t>moved </a:t>
            </a:r>
            <a:r>
              <a:rPr lang="cs-CZ" smtClean="0"/>
              <a:t>into a new ​</a:t>
            </a:r>
            <a:r>
              <a:rPr lang="en-US" smtClean="0"/>
              <a:t>class</a:t>
            </a:r>
            <a:r>
              <a:rPr lang="cs-CZ" smtClean="0"/>
              <a:t>. </a:t>
            </a:r>
          </a:p>
          <a:p>
            <a:r>
              <a:rPr lang="cs-CZ" smtClean="0"/>
              <a:t>What do you say to the </a:t>
            </a:r>
            <a:r>
              <a:rPr lang="cs-CZ" b="1" smtClean="0"/>
              <a:t>accusation</a:t>
            </a:r>
            <a:r>
              <a:rPr lang="cs-CZ" smtClean="0"/>
              <a:t> that you are ​</a:t>
            </a:r>
            <a:r>
              <a:rPr lang="en-US" smtClean="0"/>
              <a:t>unfriendly </a:t>
            </a:r>
            <a:r>
              <a:rPr lang="cs-CZ" smtClean="0"/>
              <a:t>and </a:t>
            </a:r>
            <a:r>
              <a:rPr lang="en-US" smtClean="0"/>
              <a:t>unhelpful?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smtClean="0"/>
              <a:t>​</a:t>
            </a:r>
            <a:r>
              <a:rPr lang="cs-CZ" smtClean="0"/>
              <a:t>I </a:t>
            </a:r>
            <a:r>
              <a:rPr lang="en-US" smtClean="0"/>
              <a:t>bought </a:t>
            </a:r>
            <a:r>
              <a:rPr lang="cs-CZ" smtClean="0"/>
              <a:t>this ​</a:t>
            </a:r>
            <a:r>
              <a:rPr lang="en-US" smtClean="0"/>
              <a:t>computer </a:t>
            </a:r>
            <a:r>
              <a:rPr lang="cs-CZ" smtClean="0"/>
              <a:t>on John's </a:t>
            </a:r>
            <a:r>
              <a:rPr lang="cs-CZ" b="1" smtClean="0"/>
              <a:t>recommendation</a:t>
            </a:r>
            <a:r>
              <a:rPr lang="cs-CZ" smtClean="0"/>
              <a:t>./ I got the</a:t>
            </a:r>
            <a:r>
              <a:rPr lang="en-US" smtClean="0"/>
              <a:t> job</a:t>
            </a:r>
            <a:r>
              <a:rPr lang="cs-CZ" smtClean="0"/>
              <a:t> ​on Sam's </a:t>
            </a:r>
            <a:r>
              <a:rPr lang="cs-CZ" b="1" smtClean="0"/>
              <a:t>recommendation</a:t>
            </a:r>
            <a:r>
              <a:rPr lang="cs-CZ" smtClean="0"/>
              <a:t> </a:t>
            </a:r>
            <a:endParaRPr lang="en-US" smtClean="0"/>
          </a:p>
          <a:p>
            <a:r>
              <a:rPr lang="cs-CZ" smtClean="0"/>
              <a:t>Her ​</a:t>
            </a:r>
            <a:r>
              <a:rPr lang="en-US" smtClean="0"/>
              <a:t>silence w</a:t>
            </a:r>
            <a:r>
              <a:rPr lang="cs-CZ" smtClean="0"/>
              <a:t>as taken as an </a:t>
            </a:r>
            <a:r>
              <a:rPr lang="cs-CZ" b="1" smtClean="0"/>
              <a:t>admission </a:t>
            </a:r>
            <a:r>
              <a:rPr lang="cs-CZ" smtClean="0"/>
              <a:t>of ​</a:t>
            </a:r>
            <a:r>
              <a:rPr lang="en-US" smtClean="0"/>
              <a:t>guilt/defeat</a:t>
            </a:r>
            <a:r>
              <a:rPr lang="cs-CZ" smtClean="0"/>
              <a:t>./ </a:t>
            </a:r>
            <a:r>
              <a:rPr lang="cs-CZ" b="1" smtClean="0"/>
              <a:t>Admission </a:t>
            </a:r>
            <a:r>
              <a:rPr lang="cs-CZ" smtClean="0"/>
              <a:t>to the ​</a:t>
            </a:r>
            <a:r>
              <a:rPr lang="en-US" smtClean="0"/>
              <a:t>exhibition </a:t>
            </a:r>
            <a:r>
              <a:rPr lang="cs-CZ" smtClean="0"/>
              <a:t>will be by </a:t>
            </a:r>
            <a:r>
              <a:rPr lang="en-US" smtClean="0"/>
              <a:t>invitation </a:t>
            </a:r>
            <a:r>
              <a:rPr lang="cs-CZ" smtClean="0"/>
              <a:t>only.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It is </a:t>
            </a:r>
            <a:r>
              <a:rPr lang="en-US" b="1" dirty="0" smtClean="0"/>
              <a:t>these photographs</a:t>
            </a:r>
            <a:r>
              <a:rPr lang="en-US" dirty="0" smtClean="0"/>
              <a:t>, taken approximately…., that became the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b="1" dirty="0" smtClean="0"/>
              <a:t>images</a:t>
            </a:r>
            <a:r>
              <a:rPr lang="en-US" dirty="0" smtClean="0"/>
              <a:t> of the environmental movement.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 </a:t>
            </a:r>
            <a:r>
              <a:rPr lang="en-US" b="1" dirty="0" smtClean="0"/>
              <a:t>They showed </a:t>
            </a:r>
            <a:r>
              <a:rPr lang="en-US" dirty="0" smtClean="0"/>
              <a:t>the clear contrast between the grey, empty surface … and the bright </a:t>
            </a:r>
            <a:r>
              <a:rPr lang="en-US" b="1" dirty="0" smtClean="0"/>
              <a:t>blue-and-white ball of the fertile Earth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It was a symbol </a:t>
            </a:r>
            <a:r>
              <a:rPr lang="en-US" dirty="0" smtClean="0"/>
              <a:t>of warmth and life in a bare desert of deathly coldness.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 ​</a:t>
            </a:r>
            <a:r>
              <a:rPr lang="en-US" smtClean="0"/>
              <a:t>left school </a:t>
            </a:r>
            <a:r>
              <a:rPr lang="cs-CZ" smtClean="0"/>
              <a:t>at 16, but I've had a </a:t>
            </a:r>
            <a:r>
              <a:rPr lang="en-US" smtClean="0"/>
              <a:t>great life </a:t>
            </a:r>
            <a:r>
              <a:rPr lang="cs-CZ" smtClean="0"/>
              <a:t>​and I have no </a:t>
            </a:r>
            <a:r>
              <a:rPr lang="cs-CZ" b="1" smtClean="0"/>
              <a:t>regrets</a:t>
            </a:r>
            <a:r>
              <a:rPr lang="cs-CZ" smtClean="0"/>
              <a:t>./We did have an ​</a:t>
            </a:r>
            <a:r>
              <a:rPr lang="en-US" smtClean="0"/>
              <a:t>invitation</a:t>
            </a:r>
            <a:r>
              <a:rPr lang="cs-CZ" smtClean="0"/>
              <a:t>, but we had to </a:t>
            </a:r>
            <a:r>
              <a:rPr lang="en-US" smtClean="0"/>
              <a:t>send </a:t>
            </a:r>
            <a:r>
              <a:rPr lang="cs-CZ" smtClean="0"/>
              <a:t>​Graham </a:t>
            </a:r>
            <a:r>
              <a:rPr lang="en-US" smtClean="0"/>
              <a:t>our </a:t>
            </a:r>
            <a:r>
              <a:rPr lang="cs-CZ" b="1" smtClean="0"/>
              <a:t>regrets</a:t>
            </a:r>
            <a:r>
              <a:rPr lang="cs-CZ" smtClean="0"/>
              <a:t>.</a:t>
            </a:r>
          </a:p>
          <a:p>
            <a:r>
              <a:rPr lang="cs-CZ" smtClean="0"/>
              <a:t>If anything goes ​</a:t>
            </a:r>
            <a:r>
              <a:rPr lang="en-US" smtClean="0"/>
              <a:t>wrong</a:t>
            </a:r>
            <a:r>
              <a:rPr lang="cs-CZ" smtClean="0"/>
              <a:t>, I'll take the </a:t>
            </a:r>
            <a:r>
              <a:rPr lang="cs-CZ" b="1" smtClean="0"/>
              <a:t>blame</a:t>
            </a:r>
            <a:r>
              <a:rPr lang="cs-CZ" smtClean="0"/>
              <a:t>./Health </a:t>
            </a:r>
            <a:r>
              <a:rPr lang="en-US" smtClean="0"/>
              <a:t>officials </a:t>
            </a:r>
            <a:r>
              <a:rPr lang="cs-CZ" smtClean="0"/>
              <a:t>put the </a:t>
            </a:r>
            <a:r>
              <a:rPr lang="cs-CZ" b="1" smtClean="0"/>
              <a:t>blame</a:t>
            </a:r>
            <a:r>
              <a:rPr lang="cs-CZ" smtClean="0"/>
              <a:t> for the </a:t>
            </a:r>
            <a:r>
              <a:rPr lang="en-US" smtClean="0"/>
              <a:t>disease </a:t>
            </a:r>
            <a:r>
              <a:rPr lang="cs-CZ" smtClean="0"/>
              <a:t>​on </a:t>
            </a:r>
            <a:r>
              <a:rPr lang="en-US" smtClean="0"/>
              <a:t>poor housing conditions.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 don't ​</a:t>
            </a:r>
            <a:r>
              <a:rPr lang="en-US" smtClean="0"/>
              <a:t>know </a:t>
            </a:r>
            <a:r>
              <a:rPr lang="cs-CZ" smtClean="0"/>
              <a:t>what to ​</a:t>
            </a:r>
            <a:r>
              <a:rPr lang="en-US" smtClean="0"/>
              <a:t>wear tonight </a:t>
            </a:r>
            <a:r>
              <a:rPr lang="cs-CZ" smtClean="0"/>
              <a:t>- do you have any </a:t>
            </a:r>
            <a:r>
              <a:rPr lang="cs-CZ" b="1" smtClean="0"/>
              <a:t>suggestions</a:t>
            </a:r>
            <a:r>
              <a:rPr lang="cs-CZ" smtClean="0"/>
              <a:t>?/ She made some very ​</a:t>
            </a:r>
            <a:r>
              <a:rPr lang="en-US" smtClean="0"/>
              <a:t>helful </a:t>
            </a:r>
            <a:r>
              <a:rPr lang="cs-CZ" b="1" smtClean="0"/>
              <a:t>suggestions </a:t>
            </a:r>
            <a:r>
              <a:rPr lang="cs-CZ" smtClean="0"/>
              <a:t>but her ​</a:t>
            </a:r>
            <a:r>
              <a:rPr lang="en-US" smtClean="0"/>
              <a:t>boss rejected </a:t>
            </a:r>
            <a:r>
              <a:rPr lang="cs-CZ" smtClean="0"/>
              <a:t>them all. </a:t>
            </a:r>
          </a:p>
          <a:p>
            <a:r>
              <a:rPr lang="cs-CZ" smtClean="0"/>
              <a:t>Officials did not ​</a:t>
            </a:r>
            <a:r>
              <a:rPr lang="en-US" smtClean="0"/>
              <a:t>believe </a:t>
            </a:r>
            <a:r>
              <a:rPr lang="cs-CZ" smtClean="0"/>
              <a:t>the runner's </a:t>
            </a:r>
            <a:r>
              <a:rPr lang="cs-CZ" b="1" smtClean="0"/>
              <a:t>denial</a:t>
            </a:r>
            <a:r>
              <a:rPr lang="cs-CZ" smtClean="0"/>
              <a:t> that he had taken </a:t>
            </a:r>
            <a:r>
              <a:rPr lang="en-US" smtClean="0"/>
              <a:t>drugs</a:t>
            </a:r>
            <a:r>
              <a:rPr lang="cs-CZ" smtClean="0"/>
              <a:t>./ His </a:t>
            </a:r>
            <a:r>
              <a:rPr lang="cs-CZ" b="1" smtClean="0"/>
              <a:t>denial </a:t>
            </a:r>
            <a:r>
              <a:rPr lang="cs-CZ" smtClean="0"/>
              <a:t>of ​</a:t>
            </a:r>
            <a:r>
              <a:rPr lang="en-US" smtClean="0"/>
              <a:t>responsibility </a:t>
            </a:r>
            <a:r>
              <a:rPr lang="cs-CZ" smtClean="0"/>
              <a:t>for the ​</a:t>
            </a:r>
            <a:r>
              <a:rPr lang="en-US" smtClean="0"/>
              <a:t>accident </a:t>
            </a:r>
            <a:r>
              <a:rPr lang="cs-CZ" smtClean="0"/>
              <a:t>was ​</a:t>
            </a:r>
            <a:r>
              <a:rPr lang="en-US" smtClean="0"/>
              <a:t>unconvincing.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…hundreds of still images were taken… but in 1972 manned flight to the moon </a:t>
            </a:r>
            <a:r>
              <a:rPr lang="en-US" b="1" smtClean="0"/>
              <a:t>ended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Consequetly, </a:t>
            </a:r>
            <a:r>
              <a:rPr lang="en-US" smtClean="0"/>
              <a:t>only 24 people have actually seen the whole of the Earth from space.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Astronomer Carl Sagan caught the mood well when </a:t>
            </a:r>
            <a:r>
              <a:rPr lang="en-US" b="1" smtClean="0"/>
              <a:t>another picture </a:t>
            </a:r>
            <a:r>
              <a:rPr lang="en-US" smtClean="0"/>
              <a:t>of Earth was taken from space… in 1990.</a:t>
            </a:r>
          </a:p>
          <a:p>
            <a:pPr eaLnBrk="1" hangingPunct="1"/>
            <a:r>
              <a:rPr lang="en-US" smtClean="0"/>
              <a:t>D </a:t>
            </a:r>
            <a:r>
              <a:rPr lang="en-US" b="1" smtClean="0"/>
              <a:t>This time</a:t>
            </a:r>
            <a:r>
              <a:rPr lang="en-US" smtClean="0"/>
              <a:t> the distance was nearly six billion kilometres.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this picture, the Earth appeared as … like a tiny bit of dust caught in the sunshine.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‘Look again at </a:t>
            </a:r>
            <a:r>
              <a:rPr lang="en-US" b="1" smtClean="0"/>
              <a:t>that dot</a:t>
            </a:r>
            <a:r>
              <a:rPr lang="en-US" smtClean="0"/>
              <a:t>,’ he said a few years later. ‘That’s here. That’s home. That’s us.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 </a:t>
            </a:r>
            <a:r>
              <a:rPr lang="en-US" b="1" smtClean="0"/>
              <a:t>it </a:t>
            </a:r>
            <a:r>
              <a:rPr lang="en-US" smtClean="0"/>
              <a:t>everyone you love, everyone you know,…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Our imagined self-importance, the false belief that we have</a:t>
            </a:r>
            <a:r>
              <a:rPr lang="en-US" b="1" smtClean="0"/>
              <a:t>…Our planet </a:t>
            </a:r>
            <a:r>
              <a:rPr lang="en-US" smtClean="0"/>
              <a:t>is a lonely little place in endless space.’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6000" smtClean="0">
                <a:latin typeface="Arial" charset="0"/>
              </a:rPr>
              <a:t>Hairdressers have a stress free and well-paid job.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3"/>
          <p:cNvSpPr>
            <a:spLocks noGrp="1"/>
          </p:cNvSpPr>
          <p:nvPr>
            <p:ph type="title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smtClean="0"/>
              <a:t>When the original speaker was talking about present or future situation that is still present or future when the words are reported.</a:t>
            </a:r>
          </a:p>
        </p:txBody>
      </p:sp>
      <p:sp>
        <p:nvSpPr>
          <p:cNvPr id="21506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1507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z="3200" b="1" smtClean="0"/>
              <a:t>General truths: </a:t>
            </a:r>
          </a:p>
          <a:p>
            <a:pPr eaLnBrk="1" hangingPunct="1"/>
            <a:r>
              <a:rPr lang="en-US" sz="3200" smtClean="0"/>
              <a:t>‘The earth is round.’</a:t>
            </a:r>
          </a:p>
          <a:p>
            <a:pPr eaLnBrk="1" hangingPunct="1"/>
            <a:r>
              <a:rPr lang="en-US" sz="3200" smtClean="0"/>
              <a:t>He said that the earth is round.</a:t>
            </a:r>
            <a:endParaRPr lang="cs-CZ" sz="3200" smtClean="0"/>
          </a:p>
        </p:txBody>
      </p:sp>
      <p:sp>
        <p:nvSpPr>
          <p:cNvPr id="21508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‘How old are you?’ – ‘What?’ ‘I asked you how old you are.’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‘It will be windy tomorrow.’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They said it will be windy tomorrow.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1183</Words>
  <Application>Microsoft Office PowerPoint</Application>
  <PresentationFormat>Předvádění na obrazovce (4:3)</PresentationFormat>
  <Paragraphs>109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When the original speaker was talking about present or future situation that is still present or future when the words are reported.</vt:lpstr>
      <vt:lpstr>Past tenses are not changed to past perfect if this is not necessary to make time relations clear.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acer</dc:creator>
  <cp:lastModifiedBy>student GVP</cp:lastModifiedBy>
  <cp:revision>13</cp:revision>
  <dcterms:created xsi:type="dcterms:W3CDTF">2016-04-03T09:28:13Z</dcterms:created>
  <dcterms:modified xsi:type="dcterms:W3CDTF">2016-04-18T10:34:33Z</dcterms:modified>
</cp:coreProperties>
</file>