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Open Sans Light Bold" panose="020B0604020202020204" charset="0"/>
      <p:regular r:id="rId9"/>
    </p:embeddedFont>
    <p:embeddedFont>
      <p:font typeface="Poppins" panose="020B0604020202020204" charset="-18"/>
      <p:regular r:id="rId10"/>
    </p:embeddedFont>
    <p:embeddedFont>
      <p:font typeface="Calibri" panose="020F0502020204030204" pitchFamily="34" charset="0"/>
      <p:regular r:id="rId11"/>
      <p:bold r:id="rId12"/>
      <p:italic r:id="rId13"/>
      <p:boldItalic r:id="rId14"/>
    </p:embeddedFont>
    <p:embeddedFont>
      <p:font typeface="Poppins Bold" panose="020B0604020202020204" charset="-18"/>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2"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vast.com/c-spyware" TargetMode="External"/><Relationship Id="rId5" Type="http://schemas.openxmlformats.org/officeDocument/2006/relationships/hyperlink" Target="https://www.alza.cz/co-je-spyware" TargetMode="External"/><Relationship Id="rId4" Type="http://schemas.openxmlformats.org/officeDocument/2006/relationships/hyperlink" Target="https://www.eset.com/cz/spy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53278" y="2615657"/>
            <a:ext cx="10946941" cy="88968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243554" y="-1718684"/>
            <a:ext cx="5643741" cy="4114800"/>
          </a:xfrm>
          <a:prstGeom prst="rect">
            <a:avLst/>
          </a:prstGeom>
        </p:spPr>
      </p:pic>
      <p:grpSp>
        <p:nvGrpSpPr>
          <p:cNvPr id="4" name="Group 4"/>
          <p:cNvGrpSpPr/>
          <p:nvPr/>
        </p:nvGrpSpPr>
        <p:grpSpPr>
          <a:xfrm>
            <a:off x="0" y="9998267"/>
            <a:ext cx="9144000" cy="288733"/>
            <a:chOff x="0" y="0"/>
            <a:chExt cx="2408296" cy="76045"/>
          </a:xfrm>
        </p:grpSpPr>
        <p:sp>
          <p:nvSpPr>
            <p:cNvPr id="5" name="Freeform 5"/>
            <p:cNvSpPr/>
            <p:nvPr/>
          </p:nvSpPr>
          <p:spPr>
            <a:xfrm>
              <a:off x="0" y="0"/>
              <a:ext cx="2408296" cy="76045"/>
            </a:xfrm>
            <a:custGeom>
              <a:avLst/>
              <a:gdLst/>
              <a:ahLst/>
              <a:cxnLst/>
              <a:rect l="l" t="t" r="r" b="b"/>
              <a:pathLst>
                <a:path w="2408296" h="76045">
                  <a:moveTo>
                    <a:pt x="0" y="0"/>
                  </a:moveTo>
                  <a:lnTo>
                    <a:pt x="2408296" y="0"/>
                  </a:lnTo>
                  <a:lnTo>
                    <a:pt x="2408296" y="76045"/>
                  </a:lnTo>
                  <a:lnTo>
                    <a:pt x="0" y="76045"/>
                  </a:lnTo>
                  <a:close/>
                </a:path>
              </a:pathLst>
            </a:custGeom>
            <a:solidFill>
              <a:srgbClr val="3DCAB1"/>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228216" y="4309539"/>
            <a:ext cx="6821081" cy="1595756"/>
          </a:xfrm>
          <a:prstGeom prst="rect">
            <a:avLst/>
          </a:prstGeom>
        </p:spPr>
        <p:txBody>
          <a:bodyPr lIns="0" tIns="0" rIns="0" bIns="0" rtlCol="0" anchor="t">
            <a:spAutoFit/>
          </a:bodyPr>
          <a:lstStyle/>
          <a:p>
            <a:pPr>
              <a:lnSpc>
                <a:spcPts val="12319"/>
              </a:lnSpc>
            </a:pPr>
            <a:r>
              <a:rPr lang="en-US" sz="8799" spc="-149">
                <a:solidFill>
                  <a:srgbClr val="FFFFFF"/>
                </a:solidFill>
                <a:latin typeface="Poppins"/>
              </a:rPr>
              <a:t>SPYWARE</a:t>
            </a:r>
          </a:p>
        </p:txBody>
      </p:sp>
      <p:sp>
        <p:nvSpPr>
          <p:cNvPr id="8" name="TextBox 8"/>
          <p:cNvSpPr txBox="1"/>
          <p:nvPr/>
        </p:nvSpPr>
        <p:spPr>
          <a:xfrm>
            <a:off x="2228216" y="6202251"/>
            <a:ext cx="6915784" cy="356235"/>
          </a:xfrm>
          <a:prstGeom prst="rect">
            <a:avLst/>
          </a:prstGeom>
        </p:spPr>
        <p:txBody>
          <a:bodyPr lIns="0" tIns="0" rIns="0" bIns="0" rtlCol="0" anchor="t">
            <a:spAutoFit/>
          </a:bodyPr>
          <a:lstStyle/>
          <a:p>
            <a:pPr>
              <a:lnSpc>
                <a:spcPts val="2880"/>
              </a:lnSpc>
            </a:pPr>
            <a:r>
              <a:rPr lang="en-US" sz="1800">
                <a:solidFill>
                  <a:srgbClr val="D9D9D9"/>
                </a:solidFill>
                <a:latin typeface="Poppins"/>
              </a:rPr>
              <a:t>BARBORA STŘASÁKOVÁ, 3.B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D9D9D9"/>
            </a:solidFill>
            <a:prstDash val="solid"/>
            <a:headEnd type="none" w="sm" len="sm"/>
            <a:tailEnd type="none" w="sm" len="sm"/>
          </a:ln>
        </p:spPr>
      </p:sp>
      <p:grpSp>
        <p:nvGrpSpPr>
          <p:cNvPr id="3" name="Group 3"/>
          <p:cNvGrpSpPr/>
          <p:nvPr/>
        </p:nvGrpSpPr>
        <p:grpSpPr>
          <a:xfrm>
            <a:off x="7401128" y="0"/>
            <a:ext cx="5443436" cy="5143500"/>
            <a:chOff x="0" y="0"/>
            <a:chExt cx="1290296" cy="1219200"/>
          </a:xfrm>
        </p:grpSpPr>
        <p:sp>
          <p:nvSpPr>
            <p:cNvPr id="4" name="Freeform 4"/>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071C42"/>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2844564" y="0"/>
            <a:ext cx="5443436" cy="5143500"/>
            <a:chOff x="0" y="0"/>
            <a:chExt cx="1290296" cy="1219200"/>
          </a:xfrm>
        </p:grpSpPr>
        <p:sp>
          <p:nvSpPr>
            <p:cNvPr id="7" name="Freeform 7"/>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3DCAB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7401128" y="5143500"/>
            <a:ext cx="5443436" cy="5143500"/>
            <a:chOff x="0" y="0"/>
            <a:chExt cx="1290296" cy="1219200"/>
          </a:xfrm>
        </p:grpSpPr>
        <p:sp>
          <p:nvSpPr>
            <p:cNvPr id="10" name="Freeform 10"/>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3DCAB1"/>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2844564" y="5143500"/>
            <a:ext cx="5443436" cy="5143500"/>
            <a:chOff x="0" y="0"/>
            <a:chExt cx="1290296" cy="1219200"/>
          </a:xfrm>
        </p:grpSpPr>
        <p:sp>
          <p:nvSpPr>
            <p:cNvPr id="13" name="Freeform 13"/>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071C42"/>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1801" y="5219620"/>
            <a:ext cx="8127642" cy="6605556"/>
          </a:xfrm>
          <a:prstGeom prst="rect">
            <a:avLst/>
          </a:prstGeom>
        </p:spPr>
      </p:pic>
      <p:sp>
        <p:nvSpPr>
          <p:cNvPr id="16" name="TextBox 16"/>
          <p:cNvSpPr txBox="1"/>
          <p:nvPr/>
        </p:nvSpPr>
        <p:spPr>
          <a:xfrm>
            <a:off x="8779242" y="1505585"/>
            <a:ext cx="2687208" cy="2018031"/>
          </a:xfrm>
          <a:prstGeom prst="rect">
            <a:avLst/>
          </a:prstGeom>
        </p:spPr>
        <p:txBody>
          <a:bodyPr lIns="0" tIns="0" rIns="0" bIns="0" rtlCol="0" anchor="t">
            <a:spAutoFit/>
          </a:bodyPr>
          <a:lstStyle/>
          <a:p>
            <a:pPr algn="ctr">
              <a:lnSpc>
                <a:spcPts val="5319"/>
              </a:lnSpc>
            </a:pPr>
            <a:r>
              <a:rPr lang="en-US" sz="3799">
                <a:solidFill>
                  <a:srgbClr val="FFFFFF"/>
                </a:solidFill>
                <a:latin typeface="Poppins"/>
              </a:rPr>
              <a:t>1.</a:t>
            </a:r>
          </a:p>
          <a:p>
            <a:pPr algn="ctr">
              <a:lnSpc>
                <a:spcPts val="5319"/>
              </a:lnSpc>
            </a:pPr>
            <a:r>
              <a:rPr lang="en-US" sz="3799">
                <a:solidFill>
                  <a:srgbClr val="FFFFFF"/>
                </a:solidFill>
                <a:latin typeface="Poppins"/>
              </a:rPr>
              <a:t>CO JE TO SPYWARE?</a:t>
            </a:r>
          </a:p>
        </p:txBody>
      </p:sp>
      <p:sp>
        <p:nvSpPr>
          <p:cNvPr id="17" name="TextBox 17"/>
          <p:cNvSpPr txBox="1"/>
          <p:nvPr/>
        </p:nvSpPr>
        <p:spPr>
          <a:xfrm>
            <a:off x="13511765" y="985175"/>
            <a:ext cx="2687208" cy="424815"/>
          </a:xfrm>
          <a:prstGeom prst="rect">
            <a:avLst/>
          </a:prstGeom>
        </p:spPr>
        <p:txBody>
          <a:bodyPr lIns="0" tIns="0" rIns="0" bIns="0" rtlCol="0" anchor="t">
            <a:spAutoFit/>
          </a:bodyPr>
          <a:lstStyle/>
          <a:p>
            <a:pPr>
              <a:lnSpc>
                <a:spcPts val="3360"/>
              </a:lnSpc>
            </a:pPr>
            <a:endParaRPr/>
          </a:p>
        </p:txBody>
      </p:sp>
      <p:sp>
        <p:nvSpPr>
          <p:cNvPr id="18" name="TextBox 18"/>
          <p:cNvSpPr txBox="1"/>
          <p:nvPr/>
        </p:nvSpPr>
        <p:spPr>
          <a:xfrm>
            <a:off x="1221496" y="1545749"/>
            <a:ext cx="3627020" cy="904875"/>
          </a:xfrm>
          <a:prstGeom prst="rect">
            <a:avLst/>
          </a:prstGeom>
        </p:spPr>
        <p:txBody>
          <a:bodyPr lIns="0" tIns="0" rIns="0" bIns="0" rtlCol="0" anchor="t">
            <a:spAutoFit/>
          </a:bodyPr>
          <a:lstStyle/>
          <a:p>
            <a:pPr>
              <a:lnSpc>
                <a:spcPts val="6719"/>
              </a:lnSpc>
            </a:pPr>
            <a:r>
              <a:rPr lang="en-US" sz="5599">
                <a:solidFill>
                  <a:srgbClr val="101010"/>
                </a:solidFill>
                <a:latin typeface="Poppins Bold"/>
              </a:rPr>
              <a:t>OSNOVA</a:t>
            </a:r>
          </a:p>
        </p:txBody>
      </p:sp>
      <p:sp>
        <p:nvSpPr>
          <p:cNvPr id="19" name="TextBox 19"/>
          <p:cNvSpPr txBox="1"/>
          <p:nvPr/>
        </p:nvSpPr>
        <p:spPr>
          <a:xfrm>
            <a:off x="14222678" y="1505585"/>
            <a:ext cx="2687208" cy="2018031"/>
          </a:xfrm>
          <a:prstGeom prst="rect">
            <a:avLst/>
          </a:prstGeom>
        </p:spPr>
        <p:txBody>
          <a:bodyPr lIns="0" tIns="0" rIns="0" bIns="0" rtlCol="0" anchor="t">
            <a:spAutoFit/>
          </a:bodyPr>
          <a:lstStyle/>
          <a:p>
            <a:pPr algn="ctr">
              <a:lnSpc>
                <a:spcPts val="5319"/>
              </a:lnSpc>
            </a:pPr>
            <a:r>
              <a:rPr lang="en-US" sz="3799">
                <a:solidFill>
                  <a:srgbClr val="FFFFFF"/>
                </a:solidFill>
                <a:latin typeface="Poppins"/>
              </a:rPr>
              <a:t>2.</a:t>
            </a:r>
          </a:p>
          <a:p>
            <a:pPr algn="ctr">
              <a:lnSpc>
                <a:spcPts val="5319"/>
              </a:lnSpc>
            </a:pPr>
            <a:r>
              <a:rPr lang="en-US" sz="3799">
                <a:solidFill>
                  <a:srgbClr val="FFFFFF"/>
                </a:solidFill>
                <a:latin typeface="Poppins"/>
              </a:rPr>
              <a:t>NAPADENÍ A PROJEVY</a:t>
            </a:r>
          </a:p>
        </p:txBody>
      </p:sp>
      <p:sp>
        <p:nvSpPr>
          <p:cNvPr id="20" name="TextBox 20"/>
          <p:cNvSpPr txBox="1"/>
          <p:nvPr/>
        </p:nvSpPr>
        <p:spPr>
          <a:xfrm>
            <a:off x="8779242" y="6982460"/>
            <a:ext cx="2687208" cy="1351281"/>
          </a:xfrm>
          <a:prstGeom prst="rect">
            <a:avLst/>
          </a:prstGeom>
        </p:spPr>
        <p:txBody>
          <a:bodyPr lIns="0" tIns="0" rIns="0" bIns="0" rtlCol="0" anchor="t">
            <a:spAutoFit/>
          </a:bodyPr>
          <a:lstStyle/>
          <a:p>
            <a:pPr algn="ctr">
              <a:lnSpc>
                <a:spcPts val="5319"/>
              </a:lnSpc>
            </a:pPr>
            <a:r>
              <a:rPr lang="en-US" sz="3799">
                <a:solidFill>
                  <a:srgbClr val="FFFFFF"/>
                </a:solidFill>
                <a:latin typeface="Poppins"/>
              </a:rPr>
              <a:t>3.</a:t>
            </a:r>
          </a:p>
          <a:p>
            <a:pPr algn="ctr">
              <a:lnSpc>
                <a:spcPts val="5319"/>
              </a:lnSpc>
            </a:pPr>
            <a:r>
              <a:rPr lang="en-US" sz="3799">
                <a:solidFill>
                  <a:srgbClr val="FFFFFF"/>
                </a:solidFill>
                <a:latin typeface="Poppins"/>
              </a:rPr>
              <a:t>DRUHY</a:t>
            </a:r>
          </a:p>
        </p:txBody>
      </p:sp>
      <p:sp>
        <p:nvSpPr>
          <p:cNvPr id="21" name="TextBox 21"/>
          <p:cNvSpPr txBox="1"/>
          <p:nvPr/>
        </p:nvSpPr>
        <p:spPr>
          <a:xfrm>
            <a:off x="13924064" y="6649085"/>
            <a:ext cx="3284436" cy="2018030"/>
          </a:xfrm>
          <a:prstGeom prst="rect">
            <a:avLst/>
          </a:prstGeom>
        </p:spPr>
        <p:txBody>
          <a:bodyPr lIns="0" tIns="0" rIns="0" bIns="0" rtlCol="0" anchor="t">
            <a:spAutoFit/>
          </a:bodyPr>
          <a:lstStyle/>
          <a:p>
            <a:pPr algn="ctr">
              <a:lnSpc>
                <a:spcPts val="5320"/>
              </a:lnSpc>
            </a:pPr>
            <a:r>
              <a:rPr lang="en-US" sz="3800">
                <a:solidFill>
                  <a:srgbClr val="FFFFFF"/>
                </a:solidFill>
                <a:latin typeface="Poppins"/>
              </a:rPr>
              <a:t>4.</a:t>
            </a:r>
          </a:p>
          <a:p>
            <a:pPr algn="ctr">
              <a:lnSpc>
                <a:spcPts val="5320"/>
              </a:lnSpc>
            </a:pPr>
            <a:r>
              <a:rPr lang="en-US" sz="3800">
                <a:solidFill>
                  <a:srgbClr val="FFFFFF"/>
                </a:solidFill>
                <a:latin typeface="Poppins"/>
              </a:rPr>
              <a:t>ODSTRANĚNÍ A PREVENCE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
        <p:cNvGrpSpPr/>
        <p:nvPr/>
      </p:nvGrpSpPr>
      <p:grpSpPr>
        <a:xfrm>
          <a:off x="0" y="0"/>
          <a:ext cx="0" cy="0"/>
          <a:chOff x="0" y="0"/>
          <a:chExt cx="0" cy="0"/>
        </a:xfrm>
      </p:grpSpPr>
      <p:sp>
        <p:nvSpPr>
          <p:cNvPr id="2" name="TextBox 2"/>
          <p:cNvSpPr txBox="1"/>
          <p:nvPr/>
        </p:nvSpPr>
        <p:spPr>
          <a:xfrm>
            <a:off x="8981917" y="4400688"/>
            <a:ext cx="8031111" cy="3204465"/>
          </a:xfrm>
          <a:prstGeom prst="rect">
            <a:avLst/>
          </a:prstGeom>
        </p:spPr>
        <p:txBody>
          <a:bodyPr lIns="0" tIns="0" rIns="0" bIns="0" rtlCol="0" anchor="t">
            <a:spAutoFit/>
          </a:bodyPr>
          <a:lstStyle/>
          <a:p>
            <a:pPr marL="712388" lvl="1" indent="-356194">
              <a:lnSpc>
                <a:spcPts val="3629"/>
              </a:lnSpc>
              <a:buFont typeface="Arial"/>
              <a:buChar char="•"/>
            </a:pPr>
            <a:r>
              <a:rPr lang="en-US" sz="3299" spc="316">
                <a:solidFill>
                  <a:srgbClr val="FFFFFF"/>
                </a:solidFill>
                <a:latin typeface="Poppins"/>
              </a:rPr>
              <a:t>Špionážní program sbírající informace</a:t>
            </a:r>
          </a:p>
          <a:p>
            <a:pPr>
              <a:lnSpc>
                <a:spcPts val="3629"/>
              </a:lnSpc>
            </a:pPr>
            <a:endParaRPr lang="en-US" sz="3299" spc="316">
              <a:solidFill>
                <a:srgbClr val="FFFFFF"/>
              </a:solidFill>
              <a:latin typeface="Poppins"/>
            </a:endParaRPr>
          </a:p>
          <a:p>
            <a:pPr marL="712388" lvl="1" indent="-356194">
              <a:lnSpc>
                <a:spcPts val="3629"/>
              </a:lnSpc>
              <a:buFont typeface="Arial"/>
              <a:buChar char="•"/>
            </a:pPr>
            <a:r>
              <a:rPr lang="en-US" sz="3299" spc="316">
                <a:solidFill>
                  <a:srgbClr val="FFFFFF"/>
                </a:solidFill>
                <a:latin typeface="Poppins"/>
              </a:rPr>
              <a:t>Sleduje histrorii a osobní údaje</a:t>
            </a:r>
          </a:p>
          <a:p>
            <a:pPr>
              <a:lnSpc>
                <a:spcPts val="3629"/>
              </a:lnSpc>
            </a:pPr>
            <a:endParaRPr lang="en-US" sz="3299" spc="316">
              <a:solidFill>
                <a:srgbClr val="FFFFFF"/>
              </a:solidFill>
              <a:latin typeface="Poppins"/>
            </a:endParaRPr>
          </a:p>
          <a:p>
            <a:pPr marL="712388" lvl="1" indent="-356194" algn="l">
              <a:lnSpc>
                <a:spcPts val="3629"/>
              </a:lnSpc>
              <a:buFont typeface="Arial"/>
              <a:buChar char="•"/>
            </a:pPr>
            <a:r>
              <a:rPr lang="en-US" sz="3299" spc="316">
                <a:solidFill>
                  <a:srgbClr val="FFFFFF"/>
                </a:solidFill>
                <a:latin typeface="Poppins"/>
              </a:rPr>
              <a:t>Typ malwaru</a:t>
            </a:r>
          </a:p>
        </p:txBody>
      </p:sp>
      <p:sp>
        <p:nvSpPr>
          <p:cNvPr id="3" name="TextBox 3"/>
          <p:cNvSpPr txBox="1"/>
          <p:nvPr/>
        </p:nvSpPr>
        <p:spPr>
          <a:xfrm>
            <a:off x="8981917" y="1912899"/>
            <a:ext cx="4668112" cy="1752600"/>
          </a:xfrm>
          <a:prstGeom prst="rect">
            <a:avLst/>
          </a:prstGeom>
        </p:spPr>
        <p:txBody>
          <a:bodyPr lIns="0" tIns="0" rIns="0" bIns="0" rtlCol="0" anchor="t">
            <a:spAutoFit/>
          </a:bodyPr>
          <a:lstStyle/>
          <a:p>
            <a:pPr>
              <a:lnSpc>
                <a:spcPts val="6719"/>
              </a:lnSpc>
            </a:pPr>
            <a:r>
              <a:rPr lang="en-US" sz="5599">
                <a:solidFill>
                  <a:srgbClr val="FFFFFF"/>
                </a:solidFill>
                <a:latin typeface="Poppins Bold"/>
              </a:rPr>
              <a:t>CO JE TO SPYWARE?</a:t>
            </a:r>
          </a:p>
        </p:txBody>
      </p:sp>
      <p:sp>
        <p:nvSpPr>
          <p:cNvPr id="4" name="AutoShape 4"/>
          <p:cNvSpPr/>
          <p:nvPr/>
        </p:nvSpPr>
        <p:spPr>
          <a:xfrm>
            <a:off x="1028700" y="601417"/>
            <a:ext cx="16230600" cy="0"/>
          </a:xfrm>
          <a:prstGeom prst="line">
            <a:avLst/>
          </a:prstGeom>
          <a:ln w="19050" cap="flat">
            <a:solidFill>
              <a:srgbClr val="D9D9D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1192" y="1427962"/>
            <a:ext cx="9143383" cy="7431077"/>
          </a:xfrm>
          <a:prstGeom prst="rect">
            <a:avLst/>
          </a:prstGeom>
        </p:spPr>
      </p:pic>
      <p:grpSp>
        <p:nvGrpSpPr>
          <p:cNvPr id="6" name="Group 6"/>
          <p:cNvGrpSpPr/>
          <p:nvPr/>
        </p:nvGrpSpPr>
        <p:grpSpPr>
          <a:xfrm>
            <a:off x="8981917" y="9998267"/>
            <a:ext cx="9995383" cy="288733"/>
            <a:chOff x="0" y="0"/>
            <a:chExt cx="2632529" cy="76045"/>
          </a:xfrm>
        </p:grpSpPr>
        <p:sp>
          <p:nvSpPr>
            <p:cNvPr id="7" name="Freeform 7"/>
            <p:cNvSpPr/>
            <p:nvPr/>
          </p:nvSpPr>
          <p:spPr>
            <a:xfrm>
              <a:off x="0" y="0"/>
              <a:ext cx="2632529" cy="76045"/>
            </a:xfrm>
            <a:custGeom>
              <a:avLst/>
              <a:gdLst/>
              <a:ahLst/>
              <a:cxnLst/>
              <a:rect l="l" t="t" r="r" b="b"/>
              <a:pathLst>
                <a:path w="2632529" h="76045">
                  <a:moveTo>
                    <a:pt x="0" y="0"/>
                  </a:moveTo>
                  <a:lnTo>
                    <a:pt x="2632529" y="0"/>
                  </a:lnTo>
                  <a:lnTo>
                    <a:pt x="2632529" y="76045"/>
                  </a:lnTo>
                  <a:lnTo>
                    <a:pt x="0" y="76045"/>
                  </a:lnTo>
                  <a:close/>
                </a:path>
              </a:pathLst>
            </a:custGeom>
            <a:solidFill>
              <a:srgbClr val="3DCAB1"/>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544475"/>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071C4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4991100"/>
            <a:ext cx="7083247" cy="3876042"/>
          </a:xfrm>
          <a:prstGeom prst="rect">
            <a:avLst/>
          </a:prstGeom>
        </p:spPr>
        <p:txBody>
          <a:bodyPr lIns="0" tIns="0" rIns="0" bIns="0" rtlCol="0" anchor="t">
            <a:spAutoFit/>
          </a:bodyPr>
          <a:lstStyle/>
          <a:p>
            <a:pPr marL="690872" lvl="1" indent="-345436">
              <a:lnSpc>
                <a:spcPts val="5119"/>
              </a:lnSpc>
              <a:buFont typeface="Arial"/>
              <a:buChar char="•"/>
            </a:pPr>
            <a:r>
              <a:rPr lang="en-US" sz="3199">
                <a:solidFill>
                  <a:srgbClr val="545454"/>
                </a:solidFill>
                <a:latin typeface="Poppins"/>
              </a:rPr>
              <a:t>Neověřené zdroje</a:t>
            </a:r>
          </a:p>
          <a:p>
            <a:pPr>
              <a:lnSpc>
                <a:spcPts val="5119"/>
              </a:lnSpc>
            </a:pPr>
            <a:endParaRPr lang="en-US" sz="3199">
              <a:solidFill>
                <a:srgbClr val="545454"/>
              </a:solidFill>
              <a:latin typeface="Poppins"/>
            </a:endParaRPr>
          </a:p>
          <a:p>
            <a:pPr marL="690872" lvl="1" indent="-345436">
              <a:lnSpc>
                <a:spcPts val="5119"/>
              </a:lnSpc>
              <a:buFont typeface="Arial"/>
              <a:buChar char="•"/>
            </a:pPr>
            <a:r>
              <a:rPr lang="en-US" sz="3199">
                <a:solidFill>
                  <a:srgbClr val="545454"/>
                </a:solidFill>
                <a:latin typeface="Poppins"/>
              </a:rPr>
              <a:t>Instalace s jiným programem</a:t>
            </a:r>
          </a:p>
          <a:p>
            <a:pPr>
              <a:lnSpc>
                <a:spcPts val="5119"/>
              </a:lnSpc>
            </a:pPr>
            <a:endParaRPr lang="en-US" sz="3199">
              <a:solidFill>
                <a:srgbClr val="545454"/>
              </a:solidFill>
              <a:latin typeface="Poppins"/>
            </a:endParaRPr>
          </a:p>
          <a:p>
            <a:pPr marL="690872" lvl="1" indent="-345436">
              <a:lnSpc>
                <a:spcPts val="5119"/>
              </a:lnSpc>
              <a:buFont typeface="Arial"/>
              <a:buChar char="•"/>
            </a:pPr>
            <a:r>
              <a:rPr lang="en-US" sz="3199">
                <a:solidFill>
                  <a:srgbClr val="545454"/>
                </a:solidFill>
                <a:latin typeface="Poppins"/>
              </a:rPr>
              <a:t>Příloha spam mailu, neověřené stránky</a:t>
            </a:r>
          </a:p>
        </p:txBody>
      </p:sp>
      <p:sp>
        <p:nvSpPr>
          <p:cNvPr id="6" name="TextBox 6"/>
          <p:cNvSpPr txBox="1"/>
          <p:nvPr/>
        </p:nvSpPr>
        <p:spPr>
          <a:xfrm>
            <a:off x="1544727" y="2272104"/>
            <a:ext cx="8612059" cy="904875"/>
          </a:xfrm>
          <a:prstGeom prst="rect">
            <a:avLst/>
          </a:prstGeom>
        </p:spPr>
        <p:txBody>
          <a:bodyPr lIns="0" tIns="0" rIns="0" bIns="0" rtlCol="0" anchor="t">
            <a:spAutoFit/>
          </a:bodyPr>
          <a:lstStyle/>
          <a:p>
            <a:pPr>
              <a:lnSpc>
                <a:spcPts val="6719"/>
              </a:lnSpc>
            </a:pPr>
            <a:r>
              <a:rPr lang="en-US" sz="5599">
                <a:solidFill>
                  <a:srgbClr val="FFFFFF"/>
                </a:solidFill>
                <a:latin typeface="Poppins Bold"/>
              </a:rPr>
              <a:t>NAPADENÍ A PROJEVY</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86888" y="629992"/>
            <a:ext cx="6267753" cy="5093974"/>
          </a:xfrm>
          <a:prstGeom prst="rect">
            <a:avLst/>
          </a:prstGeom>
        </p:spPr>
      </p:pic>
      <p:grpSp>
        <p:nvGrpSpPr>
          <p:cNvPr id="8" name="Group 8"/>
          <p:cNvGrpSpPr/>
          <p:nvPr/>
        </p:nvGrpSpPr>
        <p:grpSpPr>
          <a:xfrm>
            <a:off x="0" y="4255742"/>
            <a:ext cx="6212838" cy="288733"/>
            <a:chOff x="0" y="0"/>
            <a:chExt cx="1636303" cy="76045"/>
          </a:xfrm>
        </p:grpSpPr>
        <p:sp>
          <p:nvSpPr>
            <p:cNvPr id="9" name="Freeform 9"/>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3DCAB1"/>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1028700" y="601417"/>
            <a:ext cx="16230600" cy="0"/>
          </a:xfrm>
          <a:prstGeom prst="line">
            <a:avLst/>
          </a:prstGeom>
          <a:ln w="19050" cap="flat">
            <a:solidFill>
              <a:srgbClr val="D9D9D9"/>
            </a:solidFill>
            <a:prstDash val="solid"/>
            <a:headEnd type="none" w="sm" len="sm"/>
            <a:tailEnd type="none" w="sm" len="sm"/>
          </a:ln>
        </p:spPr>
      </p:sp>
      <p:sp>
        <p:nvSpPr>
          <p:cNvPr id="12" name="TextBox 12"/>
          <p:cNvSpPr txBox="1"/>
          <p:nvPr/>
        </p:nvSpPr>
        <p:spPr>
          <a:xfrm>
            <a:off x="9144000" y="4392075"/>
            <a:ext cx="7083247" cy="5171442"/>
          </a:xfrm>
          <a:prstGeom prst="rect">
            <a:avLst/>
          </a:prstGeom>
        </p:spPr>
        <p:txBody>
          <a:bodyPr lIns="0" tIns="0" rIns="0" bIns="0" rtlCol="0" anchor="t">
            <a:spAutoFit/>
          </a:bodyPr>
          <a:lstStyle/>
          <a:p>
            <a:pPr>
              <a:lnSpc>
                <a:spcPts val="5119"/>
              </a:lnSpc>
            </a:pPr>
            <a:endParaRPr/>
          </a:p>
          <a:p>
            <a:pPr marL="690872" lvl="1" indent="-345436">
              <a:lnSpc>
                <a:spcPts val="5119"/>
              </a:lnSpc>
              <a:buFont typeface="Arial"/>
              <a:buChar char="•"/>
            </a:pPr>
            <a:r>
              <a:rPr lang="en-US" sz="3199">
                <a:solidFill>
                  <a:srgbClr val="545454"/>
                </a:solidFill>
                <a:latin typeface="Poppins"/>
              </a:rPr>
              <a:t>Zpomalení počítače, snížení výkonu PC</a:t>
            </a:r>
          </a:p>
          <a:p>
            <a:pPr>
              <a:lnSpc>
                <a:spcPts val="5119"/>
              </a:lnSpc>
            </a:pPr>
            <a:endParaRPr lang="en-US" sz="3199">
              <a:solidFill>
                <a:srgbClr val="545454"/>
              </a:solidFill>
              <a:latin typeface="Poppins"/>
            </a:endParaRPr>
          </a:p>
          <a:p>
            <a:pPr marL="690872" lvl="1" indent="-345436">
              <a:lnSpc>
                <a:spcPts val="5119"/>
              </a:lnSpc>
              <a:buFont typeface="Arial"/>
              <a:buChar char="•"/>
            </a:pPr>
            <a:r>
              <a:rPr lang="en-US" sz="3199">
                <a:solidFill>
                  <a:srgbClr val="545454"/>
                </a:solidFill>
                <a:latin typeface="Poppins"/>
              </a:rPr>
              <a:t>Chybové hlášky</a:t>
            </a:r>
          </a:p>
          <a:p>
            <a:pPr>
              <a:lnSpc>
                <a:spcPts val="5119"/>
              </a:lnSpc>
            </a:pPr>
            <a:endParaRPr lang="en-US" sz="3199">
              <a:solidFill>
                <a:srgbClr val="545454"/>
              </a:solidFill>
              <a:latin typeface="Poppins"/>
            </a:endParaRPr>
          </a:p>
          <a:p>
            <a:pPr marL="690872" lvl="1" indent="-345436">
              <a:lnSpc>
                <a:spcPts val="5119"/>
              </a:lnSpc>
              <a:buFont typeface="Arial"/>
              <a:buChar char="•"/>
            </a:pPr>
            <a:r>
              <a:rPr lang="en-US" sz="3199">
                <a:solidFill>
                  <a:srgbClr val="545454"/>
                </a:solidFill>
                <a:latin typeface="Poppins"/>
              </a:rPr>
              <a:t>Ikony neznámých programů na ploše, pop-up okna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54584" y="-805806"/>
            <a:ext cx="11133416" cy="3750471"/>
            <a:chOff x="0" y="-157139"/>
            <a:chExt cx="2639032" cy="889000"/>
          </a:xfrm>
        </p:grpSpPr>
        <p:sp>
          <p:nvSpPr>
            <p:cNvPr id="3" name="Freeform 3"/>
            <p:cNvSpPr/>
            <p:nvPr/>
          </p:nvSpPr>
          <p:spPr>
            <a:xfrm>
              <a:off x="0" y="1123"/>
              <a:ext cx="2639032" cy="555413"/>
            </a:xfrm>
            <a:custGeom>
              <a:avLst/>
              <a:gdLst/>
              <a:ahLst/>
              <a:cxnLst/>
              <a:rect l="l" t="t" r="r" b="b"/>
              <a:pathLst>
                <a:path w="2639032" h="555413">
                  <a:moveTo>
                    <a:pt x="0" y="0"/>
                  </a:moveTo>
                  <a:lnTo>
                    <a:pt x="2639032" y="0"/>
                  </a:lnTo>
                  <a:lnTo>
                    <a:pt x="2639032" y="555413"/>
                  </a:lnTo>
                  <a:lnTo>
                    <a:pt x="0" y="555413"/>
                  </a:lnTo>
                  <a:close/>
                </a:path>
              </a:pathLst>
            </a:custGeom>
            <a:solidFill>
              <a:srgbClr val="071C42"/>
            </a:solidFill>
          </p:spPr>
        </p:sp>
        <p:sp>
          <p:nvSpPr>
            <p:cNvPr id="4" name="TextBox 4"/>
            <p:cNvSpPr txBox="1"/>
            <p:nvPr/>
          </p:nvSpPr>
          <p:spPr>
            <a:xfrm>
              <a:off x="913116" y="-157139"/>
              <a:ext cx="812800" cy="889000"/>
            </a:xfrm>
            <a:prstGeom prst="rect">
              <a:avLst/>
            </a:prstGeom>
          </p:spPr>
          <p:txBody>
            <a:bodyPr lIns="50800" tIns="50800" rIns="50800" bIns="50800" rtlCol="0" anchor="ctr"/>
            <a:lstStyle/>
            <a:p>
              <a:pPr algn="ctr">
                <a:lnSpc>
                  <a:spcPts val="5459"/>
                </a:lnSpc>
                <a:spcBef>
                  <a:spcPct val="0"/>
                </a:spcBef>
              </a:pPr>
              <a:r>
                <a:rPr lang="en-US" sz="3899" dirty="0">
                  <a:solidFill>
                    <a:srgbClr val="FFFFFF"/>
                  </a:solidFill>
                  <a:latin typeface="Open Sans Light Bold"/>
                </a:rPr>
                <a:t>Adware</a:t>
              </a:r>
            </a:p>
          </p:txBody>
        </p:sp>
      </p:grpSp>
      <p:grpSp>
        <p:nvGrpSpPr>
          <p:cNvPr id="5" name="Group 5"/>
          <p:cNvGrpSpPr/>
          <p:nvPr/>
        </p:nvGrpSpPr>
        <p:grpSpPr>
          <a:xfrm>
            <a:off x="7154584" y="1348124"/>
            <a:ext cx="11133416" cy="3750467"/>
            <a:chOff x="0" y="-206507"/>
            <a:chExt cx="2639032" cy="889000"/>
          </a:xfrm>
        </p:grpSpPr>
        <p:sp>
          <p:nvSpPr>
            <p:cNvPr id="6" name="Freeform 6"/>
            <p:cNvSpPr/>
            <p:nvPr/>
          </p:nvSpPr>
          <p:spPr>
            <a:xfrm>
              <a:off x="0" y="0"/>
              <a:ext cx="2639032" cy="454477"/>
            </a:xfrm>
            <a:custGeom>
              <a:avLst/>
              <a:gdLst/>
              <a:ahLst/>
              <a:cxnLst/>
              <a:rect l="l" t="t" r="r" b="b"/>
              <a:pathLst>
                <a:path w="2639032" h="454477">
                  <a:moveTo>
                    <a:pt x="0" y="0"/>
                  </a:moveTo>
                  <a:lnTo>
                    <a:pt x="2639032" y="0"/>
                  </a:lnTo>
                  <a:lnTo>
                    <a:pt x="2639032" y="454477"/>
                  </a:lnTo>
                  <a:lnTo>
                    <a:pt x="0" y="454477"/>
                  </a:lnTo>
                  <a:close/>
                </a:path>
              </a:pathLst>
            </a:custGeom>
            <a:solidFill>
              <a:srgbClr val="3DCAB1"/>
            </a:solidFill>
          </p:spPr>
        </p:sp>
        <p:sp>
          <p:nvSpPr>
            <p:cNvPr id="7" name="TextBox 7"/>
            <p:cNvSpPr txBox="1"/>
            <p:nvPr/>
          </p:nvSpPr>
          <p:spPr>
            <a:xfrm>
              <a:off x="915241" y="-206507"/>
              <a:ext cx="812800" cy="889000"/>
            </a:xfrm>
            <a:prstGeom prst="rect">
              <a:avLst/>
            </a:prstGeom>
          </p:spPr>
          <p:txBody>
            <a:bodyPr lIns="50800" tIns="50800" rIns="50800" bIns="50800" rtlCol="0" anchor="ctr"/>
            <a:lstStyle/>
            <a:p>
              <a:pPr algn="ctr">
                <a:lnSpc>
                  <a:spcPts val="5459"/>
                </a:lnSpc>
                <a:spcBef>
                  <a:spcPct val="0"/>
                </a:spcBef>
              </a:pPr>
              <a:r>
                <a:rPr lang="en-US" sz="3899" dirty="0">
                  <a:solidFill>
                    <a:srgbClr val="FFFFFF"/>
                  </a:solidFill>
                  <a:latin typeface="Open Sans Light Bold"/>
                </a:rPr>
                <a:t>Hijacker</a:t>
              </a:r>
            </a:p>
          </p:txBody>
        </p:sp>
      </p:grpSp>
      <p:sp>
        <p:nvSpPr>
          <p:cNvPr id="8" name="TextBox 8"/>
          <p:cNvSpPr txBox="1"/>
          <p:nvPr/>
        </p:nvSpPr>
        <p:spPr>
          <a:xfrm>
            <a:off x="9924636" y="4511014"/>
            <a:ext cx="6409167" cy="1804035"/>
          </a:xfrm>
          <a:prstGeom prst="rect">
            <a:avLst/>
          </a:prstGeom>
        </p:spPr>
        <p:txBody>
          <a:bodyPr lIns="0" tIns="0" rIns="0" bIns="0" rtlCol="0" anchor="t">
            <a:spAutoFit/>
          </a:bodyPr>
          <a:lstStyle/>
          <a:p>
            <a:pPr>
              <a:lnSpc>
                <a:spcPts val="2880"/>
              </a:lnSpc>
            </a:pPr>
            <a:r>
              <a:rPr lang="en-US" sz="1800">
                <a:solidFill>
                  <a:srgbClr val="FFFFFF"/>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9" name="TextBox 9"/>
          <p:cNvSpPr txBox="1"/>
          <p:nvPr/>
        </p:nvSpPr>
        <p:spPr>
          <a:xfrm>
            <a:off x="10901735" y="7334276"/>
            <a:ext cx="5969920" cy="424815"/>
          </a:xfrm>
          <a:prstGeom prst="rect">
            <a:avLst/>
          </a:prstGeom>
        </p:spPr>
        <p:txBody>
          <a:bodyPr lIns="0" tIns="0" rIns="0" bIns="0" rtlCol="0" anchor="t">
            <a:spAutoFit/>
          </a:bodyPr>
          <a:lstStyle/>
          <a:p>
            <a:pPr>
              <a:lnSpc>
                <a:spcPts val="3360"/>
              </a:lnSpc>
            </a:pPr>
            <a:r>
              <a:rPr lang="en-US" sz="2400">
                <a:solidFill>
                  <a:srgbClr val="FFFFFF"/>
                </a:solidFill>
                <a:latin typeface="Poppins Bold"/>
              </a:rPr>
              <a:t>Strategy 3</a:t>
            </a:r>
          </a:p>
        </p:txBody>
      </p:sp>
      <p:sp>
        <p:nvSpPr>
          <p:cNvPr id="10" name="TextBox 10"/>
          <p:cNvSpPr txBox="1"/>
          <p:nvPr/>
        </p:nvSpPr>
        <p:spPr>
          <a:xfrm>
            <a:off x="10901735" y="7940014"/>
            <a:ext cx="6409167" cy="1804035"/>
          </a:xfrm>
          <a:prstGeom prst="rect">
            <a:avLst/>
          </a:prstGeom>
        </p:spPr>
        <p:txBody>
          <a:bodyPr lIns="0" tIns="0" rIns="0" bIns="0" rtlCol="0" anchor="t">
            <a:spAutoFit/>
          </a:bodyPr>
          <a:lstStyle/>
          <a:p>
            <a:pPr>
              <a:lnSpc>
                <a:spcPts val="2880"/>
              </a:lnSpc>
            </a:pPr>
            <a:r>
              <a:rPr lang="en-US" sz="1800">
                <a:solidFill>
                  <a:srgbClr val="EEF2F5"/>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11" name="TextBox 11"/>
          <p:cNvSpPr txBox="1"/>
          <p:nvPr/>
        </p:nvSpPr>
        <p:spPr>
          <a:xfrm>
            <a:off x="1221496" y="6675145"/>
            <a:ext cx="4643986" cy="904875"/>
          </a:xfrm>
          <a:prstGeom prst="rect">
            <a:avLst/>
          </a:prstGeom>
        </p:spPr>
        <p:txBody>
          <a:bodyPr lIns="0" tIns="0" rIns="0" bIns="0" rtlCol="0" anchor="t">
            <a:spAutoFit/>
          </a:bodyPr>
          <a:lstStyle/>
          <a:p>
            <a:pPr>
              <a:lnSpc>
                <a:spcPts val="6719"/>
              </a:lnSpc>
            </a:pPr>
            <a:r>
              <a:rPr lang="en-US" sz="5599">
                <a:solidFill>
                  <a:srgbClr val="101010"/>
                </a:solidFill>
                <a:latin typeface="Poppins Bold"/>
              </a:rPr>
              <a:t>DRUHY</a:t>
            </a: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861667" y="-805804"/>
            <a:ext cx="8166327" cy="6636996"/>
          </a:xfrm>
          <a:prstGeom prst="rect">
            <a:avLst/>
          </a:prstGeom>
        </p:spPr>
      </p:pic>
      <p:grpSp>
        <p:nvGrpSpPr>
          <p:cNvPr id="13" name="Group 13"/>
          <p:cNvGrpSpPr/>
          <p:nvPr/>
        </p:nvGrpSpPr>
        <p:grpSpPr>
          <a:xfrm>
            <a:off x="7154584" y="5395349"/>
            <a:ext cx="11133416" cy="3750472"/>
            <a:chOff x="0" y="-203887"/>
            <a:chExt cx="2639032" cy="889000"/>
          </a:xfrm>
        </p:grpSpPr>
        <p:sp>
          <p:nvSpPr>
            <p:cNvPr id="14" name="Freeform 14"/>
            <p:cNvSpPr/>
            <p:nvPr/>
          </p:nvSpPr>
          <p:spPr>
            <a:xfrm>
              <a:off x="0" y="0"/>
              <a:ext cx="2639032" cy="446686"/>
            </a:xfrm>
            <a:custGeom>
              <a:avLst/>
              <a:gdLst/>
              <a:ahLst/>
              <a:cxnLst/>
              <a:rect l="l" t="t" r="r" b="b"/>
              <a:pathLst>
                <a:path w="2639032" h="446686">
                  <a:moveTo>
                    <a:pt x="0" y="0"/>
                  </a:moveTo>
                  <a:lnTo>
                    <a:pt x="2639032" y="0"/>
                  </a:lnTo>
                  <a:lnTo>
                    <a:pt x="2639032" y="446686"/>
                  </a:lnTo>
                  <a:lnTo>
                    <a:pt x="0" y="446686"/>
                  </a:lnTo>
                  <a:close/>
                </a:path>
              </a:pathLst>
            </a:custGeom>
            <a:solidFill>
              <a:srgbClr val="3DCAB1"/>
            </a:solidFill>
          </p:spPr>
        </p:sp>
        <p:sp>
          <p:nvSpPr>
            <p:cNvPr id="15" name="TextBox 15"/>
            <p:cNvSpPr txBox="1"/>
            <p:nvPr/>
          </p:nvSpPr>
          <p:spPr>
            <a:xfrm>
              <a:off x="913116" y="-203887"/>
              <a:ext cx="812800" cy="889000"/>
            </a:xfrm>
            <a:prstGeom prst="rect">
              <a:avLst/>
            </a:prstGeom>
          </p:spPr>
          <p:txBody>
            <a:bodyPr lIns="50800" tIns="50800" rIns="50800" bIns="50800" rtlCol="0" anchor="ctr"/>
            <a:lstStyle/>
            <a:p>
              <a:pPr algn="ctr">
                <a:lnSpc>
                  <a:spcPts val="5459"/>
                </a:lnSpc>
                <a:spcBef>
                  <a:spcPct val="0"/>
                </a:spcBef>
              </a:pPr>
              <a:r>
                <a:rPr lang="en-US" sz="3899" dirty="0">
                  <a:solidFill>
                    <a:srgbClr val="FFFFFF"/>
                  </a:solidFill>
                  <a:latin typeface="Open Sans Light Bold"/>
                </a:rPr>
                <a:t>Sniffer </a:t>
              </a:r>
            </a:p>
          </p:txBody>
        </p:sp>
      </p:grpSp>
      <p:grpSp>
        <p:nvGrpSpPr>
          <p:cNvPr id="16" name="Group 16"/>
          <p:cNvGrpSpPr/>
          <p:nvPr/>
        </p:nvGrpSpPr>
        <p:grpSpPr>
          <a:xfrm>
            <a:off x="7154584" y="3313819"/>
            <a:ext cx="11133416" cy="3750468"/>
            <a:chOff x="0" y="-186586"/>
            <a:chExt cx="2639032" cy="889000"/>
          </a:xfrm>
        </p:grpSpPr>
        <p:sp>
          <p:nvSpPr>
            <p:cNvPr id="17" name="Freeform 17"/>
            <p:cNvSpPr/>
            <p:nvPr/>
          </p:nvSpPr>
          <p:spPr>
            <a:xfrm>
              <a:off x="0" y="0"/>
              <a:ext cx="2639032" cy="517171"/>
            </a:xfrm>
            <a:custGeom>
              <a:avLst/>
              <a:gdLst/>
              <a:ahLst/>
              <a:cxnLst/>
              <a:rect l="l" t="t" r="r" b="b"/>
              <a:pathLst>
                <a:path w="2639032" h="517171">
                  <a:moveTo>
                    <a:pt x="0" y="0"/>
                  </a:moveTo>
                  <a:lnTo>
                    <a:pt x="2639032" y="0"/>
                  </a:lnTo>
                  <a:lnTo>
                    <a:pt x="2639032" y="517171"/>
                  </a:lnTo>
                  <a:lnTo>
                    <a:pt x="0" y="517171"/>
                  </a:lnTo>
                  <a:close/>
                </a:path>
              </a:pathLst>
            </a:custGeom>
            <a:solidFill>
              <a:srgbClr val="071C42"/>
            </a:solidFill>
          </p:spPr>
        </p:sp>
        <p:sp>
          <p:nvSpPr>
            <p:cNvPr id="18" name="TextBox 18"/>
            <p:cNvSpPr txBox="1"/>
            <p:nvPr/>
          </p:nvSpPr>
          <p:spPr>
            <a:xfrm>
              <a:off x="913116" y="-186586"/>
              <a:ext cx="812800" cy="889000"/>
            </a:xfrm>
            <a:prstGeom prst="rect">
              <a:avLst/>
            </a:prstGeom>
          </p:spPr>
          <p:txBody>
            <a:bodyPr lIns="50800" tIns="50800" rIns="50800" bIns="50800" rtlCol="0" anchor="ctr"/>
            <a:lstStyle/>
            <a:p>
              <a:pPr algn="ctr">
                <a:lnSpc>
                  <a:spcPts val="5459"/>
                </a:lnSpc>
                <a:spcBef>
                  <a:spcPct val="0"/>
                </a:spcBef>
              </a:pPr>
              <a:r>
                <a:rPr lang="en-US" sz="3899" dirty="0" err="1">
                  <a:solidFill>
                    <a:srgbClr val="FFFFFF"/>
                  </a:solidFill>
                  <a:latin typeface="Open Sans Light Bold"/>
                </a:rPr>
                <a:t>Keyloggers</a:t>
              </a:r>
              <a:endParaRPr lang="en-US" sz="3899" dirty="0">
                <a:solidFill>
                  <a:srgbClr val="FFFFFF"/>
                </a:solidFill>
                <a:latin typeface="Open Sans Light Bold"/>
              </a:endParaRPr>
            </a:p>
          </p:txBody>
        </p:sp>
      </p:grpSp>
      <p:grpSp>
        <p:nvGrpSpPr>
          <p:cNvPr id="19" name="Group 19"/>
          <p:cNvGrpSpPr/>
          <p:nvPr/>
        </p:nvGrpSpPr>
        <p:grpSpPr>
          <a:xfrm>
            <a:off x="7154584" y="7383062"/>
            <a:ext cx="11133416" cy="3750471"/>
            <a:chOff x="0" y="-173967"/>
            <a:chExt cx="2639032" cy="889000"/>
          </a:xfrm>
        </p:grpSpPr>
        <p:sp>
          <p:nvSpPr>
            <p:cNvPr id="20" name="Freeform 20"/>
            <p:cNvSpPr/>
            <p:nvPr/>
          </p:nvSpPr>
          <p:spPr>
            <a:xfrm>
              <a:off x="0" y="0"/>
              <a:ext cx="2639032" cy="541067"/>
            </a:xfrm>
            <a:custGeom>
              <a:avLst/>
              <a:gdLst/>
              <a:ahLst/>
              <a:cxnLst/>
              <a:rect l="l" t="t" r="r" b="b"/>
              <a:pathLst>
                <a:path w="2639032" h="541067">
                  <a:moveTo>
                    <a:pt x="0" y="0"/>
                  </a:moveTo>
                  <a:lnTo>
                    <a:pt x="2639032" y="0"/>
                  </a:lnTo>
                  <a:lnTo>
                    <a:pt x="2639032" y="541067"/>
                  </a:lnTo>
                  <a:lnTo>
                    <a:pt x="0" y="541067"/>
                  </a:lnTo>
                  <a:close/>
                </a:path>
              </a:pathLst>
            </a:custGeom>
            <a:solidFill>
              <a:srgbClr val="071C42"/>
            </a:solidFill>
          </p:spPr>
        </p:sp>
        <p:sp>
          <p:nvSpPr>
            <p:cNvPr id="21" name="TextBox 21"/>
            <p:cNvSpPr txBox="1"/>
            <p:nvPr/>
          </p:nvSpPr>
          <p:spPr>
            <a:xfrm>
              <a:off x="458683" y="-173967"/>
              <a:ext cx="1725916" cy="889000"/>
            </a:xfrm>
            <a:prstGeom prst="rect">
              <a:avLst/>
            </a:prstGeom>
          </p:spPr>
          <p:txBody>
            <a:bodyPr lIns="50800" tIns="50800" rIns="50800" bIns="50800" rtlCol="0" anchor="ctr"/>
            <a:lstStyle/>
            <a:p>
              <a:pPr algn="ctr">
                <a:lnSpc>
                  <a:spcPts val="5459"/>
                </a:lnSpc>
                <a:spcBef>
                  <a:spcPct val="0"/>
                </a:spcBef>
              </a:pPr>
              <a:r>
                <a:rPr lang="en-US" sz="3899" dirty="0">
                  <a:solidFill>
                    <a:srgbClr val="FFFFFF"/>
                  </a:solidFill>
                  <a:latin typeface="Open Sans Light Bold"/>
                </a:rPr>
                <a:t>Remote Administration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544475"/>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071C4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4991100"/>
            <a:ext cx="7313310" cy="4523742"/>
          </a:xfrm>
          <a:prstGeom prst="rect">
            <a:avLst/>
          </a:prstGeom>
        </p:spPr>
        <p:txBody>
          <a:bodyPr lIns="0" tIns="0" rIns="0" bIns="0" rtlCol="0" anchor="t">
            <a:spAutoFit/>
          </a:bodyPr>
          <a:lstStyle/>
          <a:p>
            <a:pPr marL="690872" lvl="1" indent="-345436">
              <a:lnSpc>
                <a:spcPts val="5119"/>
              </a:lnSpc>
              <a:buFont typeface="Arial"/>
              <a:buChar char="•"/>
            </a:pPr>
            <a:r>
              <a:rPr lang="en-US" sz="3199" dirty="0" err="1">
                <a:solidFill>
                  <a:srgbClr val="545454"/>
                </a:solidFill>
                <a:latin typeface="Poppins"/>
              </a:rPr>
              <a:t>Stažení</a:t>
            </a:r>
            <a:r>
              <a:rPr lang="en-US" sz="3199" dirty="0">
                <a:solidFill>
                  <a:srgbClr val="545454"/>
                </a:solidFill>
                <a:latin typeface="Poppins"/>
              </a:rPr>
              <a:t> </a:t>
            </a:r>
            <a:r>
              <a:rPr lang="en-US" sz="3199" dirty="0" err="1">
                <a:solidFill>
                  <a:srgbClr val="545454"/>
                </a:solidFill>
                <a:latin typeface="Poppins"/>
              </a:rPr>
              <a:t>bezpečnostního</a:t>
            </a:r>
            <a:r>
              <a:rPr lang="en-US" sz="3199" dirty="0">
                <a:solidFill>
                  <a:srgbClr val="545454"/>
                </a:solidFill>
                <a:latin typeface="Poppins"/>
              </a:rPr>
              <a:t> </a:t>
            </a:r>
            <a:r>
              <a:rPr lang="en-US" sz="3199" dirty="0" err="1">
                <a:solidFill>
                  <a:srgbClr val="545454"/>
                </a:solidFill>
                <a:latin typeface="Poppins"/>
              </a:rPr>
              <a:t>programu</a:t>
            </a:r>
            <a:r>
              <a:rPr lang="en-US" sz="3199" dirty="0">
                <a:solidFill>
                  <a:srgbClr val="545454"/>
                </a:solidFill>
                <a:latin typeface="Poppins"/>
              </a:rPr>
              <a:t> s </a:t>
            </a:r>
            <a:r>
              <a:rPr lang="en-US" sz="3199" dirty="0" err="1">
                <a:solidFill>
                  <a:srgbClr val="545454"/>
                </a:solidFill>
                <a:latin typeface="Poppins"/>
              </a:rPr>
              <a:t>funkcí</a:t>
            </a:r>
            <a:r>
              <a:rPr lang="en-US" sz="3199" dirty="0">
                <a:solidFill>
                  <a:srgbClr val="545454"/>
                </a:solidFill>
                <a:latin typeface="Poppins"/>
              </a:rPr>
              <a:t> anti-spyware</a:t>
            </a:r>
          </a:p>
          <a:p>
            <a:pPr>
              <a:lnSpc>
                <a:spcPts val="5119"/>
              </a:lnSpc>
            </a:pPr>
            <a:endParaRPr lang="en-US" sz="3199" dirty="0">
              <a:solidFill>
                <a:srgbClr val="545454"/>
              </a:solidFill>
              <a:latin typeface="Poppins"/>
            </a:endParaRPr>
          </a:p>
          <a:p>
            <a:pPr marL="690872" lvl="1" indent="-345436">
              <a:lnSpc>
                <a:spcPts val="5119"/>
              </a:lnSpc>
              <a:buFont typeface="Arial"/>
              <a:buChar char="•"/>
            </a:pPr>
            <a:r>
              <a:rPr lang="en-US" sz="3199" dirty="0" err="1">
                <a:solidFill>
                  <a:srgbClr val="545454"/>
                </a:solidFill>
                <a:latin typeface="Poppins"/>
              </a:rPr>
              <a:t>Spuštění</a:t>
            </a:r>
            <a:r>
              <a:rPr lang="en-US" sz="3199" dirty="0">
                <a:solidFill>
                  <a:srgbClr val="545454"/>
                </a:solidFill>
                <a:latin typeface="Poppins"/>
              </a:rPr>
              <a:t> </a:t>
            </a:r>
            <a:r>
              <a:rPr lang="en-US" sz="3199" dirty="0" err="1">
                <a:solidFill>
                  <a:srgbClr val="545454"/>
                </a:solidFill>
                <a:latin typeface="Poppins"/>
              </a:rPr>
              <a:t>kontroly</a:t>
            </a:r>
            <a:r>
              <a:rPr lang="en-US" sz="3199" dirty="0">
                <a:solidFill>
                  <a:srgbClr val="545454"/>
                </a:solidFill>
                <a:latin typeface="Poppins"/>
              </a:rPr>
              <a:t> </a:t>
            </a:r>
            <a:r>
              <a:rPr lang="en-US" sz="3199" dirty="0" err="1">
                <a:solidFill>
                  <a:srgbClr val="545454"/>
                </a:solidFill>
                <a:latin typeface="Poppins"/>
              </a:rPr>
              <a:t>zařízení</a:t>
            </a:r>
            <a:endParaRPr lang="en-US" sz="3199" dirty="0">
              <a:solidFill>
                <a:srgbClr val="545454"/>
              </a:solidFill>
              <a:latin typeface="Poppins"/>
            </a:endParaRPr>
          </a:p>
          <a:p>
            <a:pPr>
              <a:lnSpc>
                <a:spcPts val="5119"/>
              </a:lnSpc>
            </a:pPr>
            <a:endParaRPr lang="en-US" sz="3199" dirty="0">
              <a:solidFill>
                <a:srgbClr val="545454"/>
              </a:solidFill>
              <a:latin typeface="Poppins"/>
            </a:endParaRPr>
          </a:p>
          <a:p>
            <a:pPr marL="690872" lvl="1" indent="-345436">
              <a:lnSpc>
                <a:spcPts val="5119"/>
              </a:lnSpc>
              <a:buFont typeface="Arial"/>
              <a:buChar char="•"/>
            </a:pPr>
            <a:r>
              <a:rPr lang="en-US" sz="3199" dirty="0" err="1">
                <a:solidFill>
                  <a:srgbClr val="545454"/>
                </a:solidFill>
                <a:latin typeface="Poppins"/>
              </a:rPr>
              <a:t>Odstranění</a:t>
            </a:r>
            <a:r>
              <a:rPr lang="en-US" sz="3199" dirty="0">
                <a:solidFill>
                  <a:srgbClr val="545454"/>
                </a:solidFill>
                <a:latin typeface="Poppins"/>
              </a:rPr>
              <a:t> </a:t>
            </a:r>
            <a:r>
              <a:rPr lang="en-US" sz="3199" dirty="0" err="1">
                <a:solidFill>
                  <a:srgbClr val="545454"/>
                </a:solidFill>
                <a:latin typeface="Poppins"/>
              </a:rPr>
              <a:t>infikovaných</a:t>
            </a:r>
            <a:r>
              <a:rPr lang="en-US" sz="3199" dirty="0">
                <a:solidFill>
                  <a:srgbClr val="545454"/>
                </a:solidFill>
                <a:latin typeface="Poppins"/>
              </a:rPr>
              <a:t> </a:t>
            </a:r>
            <a:r>
              <a:rPr lang="en-US" sz="3199" dirty="0" err="1">
                <a:solidFill>
                  <a:srgbClr val="545454"/>
                </a:solidFill>
                <a:latin typeface="Poppins"/>
              </a:rPr>
              <a:t>souborů</a:t>
            </a:r>
            <a:r>
              <a:rPr lang="en-US" sz="3199" dirty="0">
                <a:solidFill>
                  <a:srgbClr val="545454"/>
                </a:solidFill>
                <a:latin typeface="Poppins"/>
              </a:rPr>
              <a:t> </a:t>
            </a:r>
            <a:r>
              <a:rPr lang="en-US" sz="3199" dirty="0" err="1">
                <a:solidFill>
                  <a:srgbClr val="545454"/>
                </a:solidFill>
                <a:latin typeface="Poppins"/>
              </a:rPr>
              <a:t>či</a:t>
            </a:r>
            <a:r>
              <a:rPr lang="en-US" sz="3199" dirty="0">
                <a:solidFill>
                  <a:srgbClr val="545454"/>
                </a:solidFill>
                <a:latin typeface="Poppins"/>
              </a:rPr>
              <a:t> </a:t>
            </a:r>
            <a:r>
              <a:rPr lang="en-US" sz="3199" dirty="0" err="1">
                <a:solidFill>
                  <a:srgbClr val="545454"/>
                </a:solidFill>
                <a:latin typeface="Poppins"/>
              </a:rPr>
              <a:t>aplikací</a:t>
            </a:r>
            <a:endParaRPr lang="en-US" sz="3199" dirty="0">
              <a:solidFill>
                <a:srgbClr val="545454"/>
              </a:solidFill>
              <a:latin typeface="Poppins"/>
            </a:endParaRPr>
          </a:p>
        </p:txBody>
      </p:sp>
      <p:sp>
        <p:nvSpPr>
          <p:cNvPr id="6" name="TextBox 6"/>
          <p:cNvSpPr txBox="1"/>
          <p:nvPr/>
        </p:nvSpPr>
        <p:spPr>
          <a:xfrm>
            <a:off x="1544727" y="2272104"/>
            <a:ext cx="11537153" cy="904875"/>
          </a:xfrm>
          <a:prstGeom prst="rect">
            <a:avLst/>
          </a:prstGeom>
        </p:spPr>
        <p:txBody>
          <a:bodyPr lIns="0" tIns="0" rIns="0" bIns="0" rtlCol="0" anchor="t">
            <a:spAutoFit/>
          </a:bodyPr>
          <a:lstStyle/>
          <a:p>
            <a:pPr>
              <a:lnSpc>
                <a:spcPts val="6719"/>
              </a:lnSpc>
            </a:pPr>
            <a:r>
              <a:rPr lang="en-US" sz="5599">
                <a:solidFill>
                  <a:srgbClr val="FFFFFF"/>
                </a:solidFill>
                <a:latin typeface="Poppins Bold"/>
              </a:rPr>
              <a:t>ODSTRANĚNÍ A PREVENCE</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86888" y="629992"/>
            <a:ext cx="6267753" cy="5093974"/>
          </a:xfrm>
          <a:prstGeom prst="rect">
            <a:avLst/>
          </a:prstGeom>
        </p:spPr>
      </p:pic>
      <p:grpSp>
        <p:nvGrpSpPr>
          <p:cNvPr id="8" name="Group 8"/>
          <p:cNvGrpSpPr/>
          <p:nvPr/>
        </p:nvGrpSpPr>
        <p:grpSpPr>
          <a:xfrm>
            <a:off x="0" y="4255742"/>
            <a:ext cx="6212838" cy="288733"/>
            <a:chOff x="0" y="0"/>
            <a:chExt cx="1636303" cy="76045"/>
          </a:xfrm>
        </p:grpSpPr>
        <p:sp>
          <p:nvSpPr>
            <p:cNvPr id="9" name="Freeform 9"/>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3DCAB1"/>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1028700" y="601417"/>
            <a:ext cx="16230600" cy="0"/>
          </a:xfrm>
          <a:prstGeom prst="line">
            <a:avLst/>
          </a:prstGeom>
          <a:ln w="19050" cap="flat">
            <a:solidFill>
              <a:srgbClr val="D9D9D9"/>
            </a:solidFill>
            <a:prstDash val="solid"/>
            <a:headEnd type="none" w="sm" len="sm"/>
            <a:tailEnd type="none" w="sm" len="sm"/>
          </a:ln>
        </p:spPr>
      </p:sp>
      <p:sp>
        <p:nvSpPr>
          <p:cNvPr id="12" name="TextBox 12"/>
          <p:cNvSpPr txBox="1"/>
          <p:nvPr/>
        </p:nvSpPr>
        <p:spPr>
          <a:xfrm>
            <a:off x="9144000" y="4392075"/>
            <a:ext cx="7083247" cy="3876042"/>
          </a:xfrm>
          <a:prstGeom prst="rect">
            <a:avLst/>
          </a:prstGeom>
        </p:spPr>
        <p:txBody>
          <a:bodyPr lIns="0" tIns="0" rIns="0" bIns="0" rtlCol="0" anchor="t">
            <a:spAutoFit/>
          </a:bodyPr>
          <a:lstStyle/>
          <a:p>
            <a:pPr>
              <a:lnSpc>
                <a:spcPts val="5119"/>
              </a:lnSpc>
            </a:pPr>
            <a:endParaRPr dirty="0"/>
          </a:p>
          <a:p>
            <a:pPr marL="690872" lvl="1" indent="-345436">
              <a:lnSpc>
                <a:spcPts val="5119"/>
              </a:lnSpc>
              <a:buFont typeface="Arial"/>
              <a:buChar char="•"/>
            </a:pPr>
            <a:r>
              <a:rPr lang="en-US" sz="3199" dirty="0" err="1">
                <a:solidFill>
                  <a:srgbClr val="545454"/>
                </a:solidFill>
                <a:latin typeface="Poppins"/>
              </a:rPr>
              <a:t>Aktualizovaná</a:t>
            </a:r>
            <a:r>
              <a:rPr lang="en-US" sz="3199" dirty="0">
                <a:solidFill>
                  <a:srgbClr val="545454"/>
                </a:solidFill>
                <a:latin typeface="Poppins"/>
              </a:rPr>
              <a:t> </a:t>
            </a:r>
            <a:r>
              <a:rPr lang="en-US" sz="3199" dirty="0" err="1">
                <a:solidFill>
                  <a:srgbClr val="545454"/>
                </a:solidFill>
                <a:latin typeface="Poppins"/>
              </a:rPr>
              <a:t>verze</a:t>
            </a:r>
            <a:r>
              <a:rPr lang="en-US" sz="3199" dirty="0">
                <a:solidFill>
                  <a:srgbClr val="545454"/>
                </a:solidFill>
                <a:latin typeface="Poppins"/>
              </a:rPr>
              <a:t> </a:t>
            </a:r>
            <a:r>
              <a:rPr lang="en-US" sz="3199" dirty="0" err="1">
                <a:solidFill>
                  <a:srgbClr val="545454"/>
                </a:solidFill>
                <a:latin typeface="Poppins"/>
              </a:rPr>
              <a:t>prohlížeče</a:t>
            </a:r>
            <a:r>
              <a:rPr lang="en-US" sz="3199" dirty="0">
                <a:solidFill>
                  <a:srgbClr val="545454"/>
                </a:solidFill>
                <a:latin typeface="Poppins"/>
              </a:rPr>
              <a:t>, </a:t>
            </a:r>
            <a:r>
              <a:rPr lang="en-US" sz="3199" dirty="0" err="1">
                <a:solidFill>
                  <a:srgbClr val="545454"/>
                </a:solidFill>
                <a:latin typeface="Poppins"/>
              </a:rPr>
              <a:t>antivirového</a:t>
            </a:r>
            <a:r>
              <a:rPr lang="en-US" sz="3199" dirty="0">
                <a:solidFill>
                  <a:srgbClr val="545454"/>
                </a:solidFill>
                <a:latin typeface="Poppins"/>
              </a:rPr>
              <a:t> </a:t>
            </a:r>
            <a:r>
              <a:rPr lang="en-US" sz="3199" dirty="0" err="1">
                <a:solidFill>
                  <a:srgbClr val="545454"/>
                </a:solidFill>
                <a:latin typeface="Poppins"/>
              </a:rPr>
              <a:t>programu</a:t>
            </a:r>
            <a:r>
              <a:rPr lang="en-US" sz="3199" dirty="0">
                <a:solidFill>
                  <a:srgbClr val="545454"/>
                </a:solidFill>
                <a:latin typeface="Poppins"/>
              </a:rPr>
              <a:t> a </a:t>
            </a:r>
            <a:r>
              <a:rPr lang="en-US" sz="3199" dirty="0" err="1">
                <a:solidFill>
                  <a:srgbClr val="545454"/>
                </a:solidFill>
                <a:latin typeface="Poppins"/>
              </a:rPr>
              <a:t>operačního</a:t>
            </a:r>
            <a:r>
              <a:rPr lang="en-US" sz="3199" dirty="0">
                <a:solidFill>
                  <a:srgbClr val="545454"/>
                </a:solidFill>
                <a:latin typeface="Poppins"/>
              </a:rPr>
              <a:t> </a:t>
            </a:r>
            <a:r>
              <a:rPr lang="en-US" sz="3199" dirty="0" err="1">
                <a:solidFill>
                  <a:srgbClr val="545454"/>
                </a:solidFill>
                <a:latin typeface="Poppins"/>
              </a:rPr>
              <a:t>systému</a:t>
            </a:r>
            <a:endParaRPr lang="en-US" sz="3199" dirty="0">
              <a:solidFill>
                <a:srgbClr val="545454"/>
              </a:solidFill>
              <a:latin typeface="Poppins"/>
            </a:endParaRPr>
          </a:p>
          <a:p>
            <a:pPr>
              <a:lnSpc>
                <a:spcPts val="5119"/>
              </a:lnSpc>
            </a:pPr>
            <a:endParaRPr lang="en-US" sz="3199" dirty="0">
              <a:solidFill>
                <a:srgbClr val="545454"/>
              </a:solidFill>
              <a:latin typeface="Poppins"/>
            </a:endParaRPr>
          </a:p>
          <a:p>
            <a:pPr marL="690872" lvl="1" indent="-345436">
              <a:lnSpc>
                <a:spcPts val="5119"/>
              </a:lnSpc>
              <a:buFont typeface="Arial"/>
              <a:buChar char="•"/>
            </a:pPr>
            <a:r>
              <a:rPr lang="en-US" sz="3199" dirty="0" err="1">
                <a:solidFill>
                  <a:srgbClr val="545454"/>
                </a:solidFill>
                <a:latin typeface="Poppins"/>
              </a:rPr>
              <a:t>Obezřetné</a:t>
            </a:r>
            <a:r>
              <a:rPr lang="en-US" sz="3199" dirty="0">
                <a:solidFill>
                  <a:srgbClr val="545454"/>
                </a:solidFill>
                <a:latin typeface="Poppins"/>
              </a:rPr>
              <a:t> </a:t>
            </a:r>
            <a:r>
              <a:rPr lang="en-US" sz="3199" dirty="0" err="1">
                <a:solidFill>
                  <a:srgbClr val="545454"/>
                </a:solidFill>
                <a:latin typeface="Poppins"/>
              </a:rPr>
              <a:t>chování</a:t>
            </a:r>
            <a:endParaRPr lang="en-US" sz="3199" dirty="0">
              <a:solidFill>
                <a:srgbClr val="545454"/>
              </a:solidFill>
              <a:latin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
        <p:cNvGrpSpPr/>
        <p:nvPr/>
      </p:nvGrpSpPr>
      <p:grpSpPr>
        <a:xfrm>
          <a:off x="0" y="0"/>
          <a:ext cx="0" cy="0"/>
          <a:chOff x="0" y="0"/>
          <a:chExt cx="0" cy="0"/>
        </a:xfrm>
      </p:grpSpPr>
      <p:sp>
        <p:nvSpPr>
          <p:cNvPr id="2" name="TextBox 2"/>
          <p:cNvSpPr txBox="1"/>
          <p:nvPr/>
        </p:nvSpPr>
        <p:spPr>
          <a:xfrm>
            <a:off x="8981917" y="1912899"/>
            <a:ext cx="4668112" cy="904875"/>
          </a:xfrm>
          <a:prstGeom prst="rect">
            <a:avLst/>
          </a:prstGeom>
        </p:spPr>
        <p:txBody>
          <a:bodyPr lIns="0" tIns="0" rIns="0" bIns="0" rtlCol="0" anchor="t">
            <a:spAutoFit/>
          </a:bodyPr>
          <a:lstStyle/>
          <a:p>
            <a:pPr>
              <a:lnSpc>
                <a:spcPts val="6719"/>
              </a:lnSpc>
            </a:pPr>
            <a:r>
              <a:rPr lang="en-US" sz="5599">
                <a:solidFill>
                  <a:srgbClr val="FFFFFF"/>
                </a:solidFill>
                <a:latin typeface="Poppins Bold"/>
              </a:rPr>
              <a:t>ZDROJE</a:t>
            </a:r>
          </a:p>
        </p:txBody>
      </p:sp>
      <p:sp>
        <p:nvSpPr>
          <p:cNvPr id="3" name="AutoShape 3"/>
          <p:cNvSpPr/>
          <p:nvPr/>
        </p:nvSpPr>
        <p:spPr>
          <a:xfrm>
            <a:off x="1028700" y="601417"/>
            <a:ext cx="16230600" cy="0"/>
          </a:xfrm>
          <a:prstGeom prst="line">
            <a:avLst/>
          </a:prstGeom>
          <a:ln w="19050" cap="flat">
            <a:solidFill>
              <a:srgbClr val="D9D9D9"/>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1192" y="1427962"/>
            <a:ext cx="9143383" cy="7431077"/>
          </a:xfrm>
          <a:prstGeom prst="rect">
            <a:avLst/>
          </a:prstGeom>
        </p:spPr>
      </p:pic>
      <p:grpSp>
        <p:nvGrpSpPr>
          <p:cNvPr id="5" name="Group 5"/>
          <p:cNvGrpSpPr/>
          <p:nvPr/>
        </p:nvGrpSpPr>
        <p:grpSpPr>
          <a:xfrm>
            <a:off x="8981917" y="9998267"/>
            <a:ext cx="9995383" cy="288733"/>
            <a:chOff x="0" y="0"/>
            <a:chExt cx="2632529" cy="76045"/>
          </a:xfrm>
        </p:grpSpPr>
        <p:sp>
          <p:nvSpPr>
            <p:cNvPr id="6" name="Freeform 6"/>
            <p:cNvSpPr/>
            <p:nvPr/>
          </p:nvSpPr>
          <p:spPr>
            <a:xfrm>
              <a:off x="0" y="0"/>
              <a:ext cx="2632529" cy="76045"/>
            </a:xfrm>
            <a:custGeom>
              <a:avLst/>
              <a:gdLst/>
              <a:ahLst/>
              <a:cxnLst/>
              <a:rect l="l" t="t" r="r" b="b"/>
              <a:pathLst>
                <a:path w="2632529" h="76045">
                  <a:moveTo>
                    <a:pt x="0" y="0"/>
                  </a:moveTo>
                  <a:lnTo>
                    <a:pt x="2632529" y="0"/>
                  </a:lnTo>
                  <a:lnTo>
                    <a:pt x="2632529" y="76045"/>
                  </a:lnTo>
                  <a:lnTo>
                    <a:pt x="0" y="76045"/>
                  </a:lnTo>
                  <a:close/>
                </a:path>
              </a:pathLst>
            </a:custGeom>
            <a:solidFill>
              <a:srgbClr val="3DCAB1"/>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ovéPole 7"/>
          <p:cNvSpPr txBox="1"/>
          <p:nvPr/>
        </p:nvSpPr>
        <p:spPr>
          <a:xfrm>
            <a:off x="7848600" y="3821718"/>
            <a:ext cx="9220200" cy="3815532"/>
          </a:xfrm>
          <a:prstGeom prst="rect">
            <a:avLst/>
          </a:prstGeom>
          <a:noFill/>
        </p:spPr>
        <p:txBody>
          <a:bodyPr wrap="square" rtlCol="0">
            <a:spAutoFit/>
          </a:bodyPr>
          <a:lstStyle/>
          <a:p>
            <a:pPr marL="457200" indent="-457200">
              <a:buFont typeface="Arial" panose="020B0604020202020204" pitchFamily="34" charset="0"/>
              <a:buChar char="•"/>
            </a:pPr>
            <a:r>
              <a:rPr lang="pl-PL" sz="3199" dirty="0">
                <a:solidFill>
                  <a:srgbClr val="545454"/>
                </a:solidFill>
                <a:latin typeface="Poppins"/>
                <a:hlinkClick r:id="rId4"/>
              </a:rPr>
              <a:t>Co je Spyware a jak ho spolehlivě odstranit? | </a:t>
            </a:r>
            <a:r>
              <a:rPr lang="pl-PL" sz="3199" dirty="0">
                <a:solidFill>
                  <a:srgbClr val="545454"/>
                </a:solidFill>
                <a:latin typeface="Poppins"/>
                <a:hlinkClick r:id="rId4"/>
              </a:rPr>
              <a:t>ESET</a:t>
            </a:r>
            <a:endParaRPr lang="pl-PL" sz="3199" dirty="0">
              <a:solidFill>
                <a:srgbClr val="545454"/>
              </a:solidFill>
              <a:latin typeface="Poppins"/>
            </a:endParaRPr>
          </a:p>
          <a:p>
            <a:endParaRPr lang="pl-PL" sz="3199" dirty="0">
              <a:solidFill>
                <a:srgbClr val="545454"/>
              </a:solidFill>
              <a:latin typeface="Poppins"/>
            </a:endParaRPr>
          </a:p>
          <a:p>
            <a:pPr marL="457200" indent="-457200">
              <a:buFont typeface="Arial" panose="020B0604020202020204" pitchFamily="34" charset="0"/>
              <a:buChar char="•"/>
            </a:pPr>
            <a:r>
              <a:rPr lang="cs-CZ" sz="3199" dirty="0">
                <a:solidFill>
                  <a:srgbClr val="545454"/>
                </a:solidFill>
                <a:latin typeface="Poppins"/>
                <a:hlinkClick r:id="rId5"/>
              </a:rPr>
              <a:t>Co je </a:t>
            </a:r>
            <a:r>
              <a:rPr lang="cs-CZ" sz="3199" dirty="0" err="1">
                <a:solidFill>
                  <a:srgbClr val="545454"/>
                </a:solidFill>
                <a:latin typeface="Poppins"/>
                <a:hlinkClick r:id="rId5"/>
              </a:rPr>
              <a:t>spyware</a:t>
            </a:r>
            <a:r>
              <a:rPr lang="cs-CZ" sz="3199" dirty="0">
                <a:solidFill>
                  <a:srgbClr val="545454"/>
                </a:solidFill>
                <a:latin typeface="Poppins"/>
                <a:hlinkClick r:id="rId5"/>
              </a:rPr>
              <a:t> | </a:t>
            </a:r>
            <a:r>
              <a:rPr lang="cs-CZ" sz="3199" dirty="0">
                <a:solidFill>
                  <a:srgbClr val="545454"/>
                </a:solidFill>
                <a:latin typeface="Poppins"/>
                <a:hlinkClick r:id="rId5"/>
              </a:rPr>
              <a:t>Alza.cz</a:t>
            </a:r>
            <a:endParaRPr lang="cs-CZ" sz="3199" dirty="0">
              <a:solidFill>
                <a:srgbClr val="545454"/>
              </a:solidFill>
              <a:latin typeface="Poppins"/>
            </a:endParaRPr>
          </a:p>
          <a:p>
            <a:endParaRPr lang="cs-CZ" sz="3199" dirty="0">
              <a:solidFill>
                <a:srgbClr val="545454"/>
              </a:solidFill>
              <a:latin typeface="Poppins"/>
            </a:endParaRPr>
          </a:p>
          <a:p>
            <a:pPr marL="457200" indent="-457200">
              <a:buFont typeface="Arial" panose="020B0604020202020204" pitchFamily="34" charset="0"/>
              <a:buChar char="•"/>
            </a:pPr>
            <a:r>
              <a:rPr lang="en-US" sz="3199" dirty="0">
                <a:solidFill>
                  <a:srgbClr val="545454"/>
                </a:solidFill>
                <a:latin typeface="Poppins"/>
                <a:hlinkClick r:id="rId6"/>
              </a:rPr>
              <a:t>What is Spyware? | Spyware Definition | </a:t>
            </a:r>
            <a:r>
              <a:rPr lang="en-US" sz="3199" dirty="0" err="1">
                <a:solidFill>
                  <a:srgbClr val="545454"/>
                </a:solidFill>
                <a:latin typeface="Poppins"/>
                <a:hlinkClick r:id="rId6"/>
              </a:rPr>
              <a:t>Avast</a:t>
            </a:r>
            <a:endParaRPr lang="pl-PL" sz="3199" dirty="0">
              <a:solidFill>
                <a:srgbClr val="545454"/>
              </a:solidFill>
              <a:latin typeface="Poppins"/>
            </a:endParaRPr>
          </a:p>
          <a:p>
            <a:endParaRPr lang="cs-CZ"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210</Words>
  <Application>Microsoft Office PowerPoint</Application>
  <PresentationFormat>Vlastní</PresentationFormat>
  <Paragraphs>54</Paragraphs>
  <Slides>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vt:i4>
      </vt:variant>
    </vt:vector>
  </HeadingPairs>
  <TitlesOfParts>
    <vt:vector size="13" baseType="lpstr">
      <vt:lpstr>Open Sans Light Bold</vt:lpstr>
      <vt:lpstr>Poppins</vt:lpstr>
      <vt:lpstr>Arial</vt:lpstr>
      <vt:lpstr>Calibri</vt:lpstr>
      <vt:lpstr>Poppins Bold</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Cyan Modern Technology Pitch Deck Presentation</dc:title>
  <dc:creator>Střasáková Barbora</dc:creator>
  <cp:lastModifiedBy>Střasáková Barbora</cp:lastModifiedBy>
  <cp:revision>4</cp:revision>
  <dcterms:created xsi:type="dcterms:W3CDTF">2006-08-16T00:00:00Z</dcterms:created>
  <dcterms:modified xsi:type="dcterms:W3CDTF">2023-02-14T10:29:43Z</dcterms:modified>
  <dc:identifier>DAFZvXtuGtU</dc:identifier>
</cp:coreProperties>
</file>