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9" r:id="rId11"/>
    <p:sldId id="262" r:id="rId12"/>
    <p:sldId id="263" r:id="rId13"/>
    <p:sldId id="264" r:id="rId14"/>
    <p:sldId id="260" r:id="rId15"/>
    <p:sldId id="275" r:id="rId16"/>
    <p:sldId id="280" r:id="rId17"/>
    <p:sldId id="276" r:id="rId18"/>
    <p:sldId id="278" r:id="rId19"/>
    <p:sldId id="277" r:id="rId20"/>
    <p:sldId id="279" r:id="rId21"/>
    <p:sldId id="261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360C-96E2-47C4-A655-3C2CCEDB861E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1405-25B3-46D9-BE14-AD072D407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326F-5980-4B93-A6A7-B15C6856A308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78BA-EAA3-46ED-8170-F60F5FC98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ED58D-46F2-4979-88B4-C12891F5BA5B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BCFE-47EE-417A-BE12-A141EE052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3E34-E3DE-42AA-B537-E8C29952CA50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5074-81C1-4B2D-BA03-D5B8380E9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68A8-0E0D-4101-ABE2-14D8242304E4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4260-0983-482A-946B-415BA093A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F3A3-B6F9-4AEE-B747-1333D92352CA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B20F-01CD-4ABE-99BD-C8A5F7015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A487B-B3F4-4304-A098-E6911ACD8CA1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C5E3-45FF-4722-843E-27E29D31E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15FF-FB8E-4C7F-A4F4-057336239742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E6E4-F146-435F-8BE0-1EF304CA5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C3A-1CAE-473B-A23F-EB473129EBE1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489F-8ECC-4512-A87B-B058959CF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C393-1998-4D13-99E3-CAAAA900A24C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8EF5-F4A3-484F-BEEB-8D2D08665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131AF-F941-4069-B66C-D86B35337053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87E8-B7DF-4CBC-96DC-FD186284B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9419C8-749E-4321-A142-23220B2E06DC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5B786C-545C-40AD-ABF7-226869DB6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museum.cz/umelec.php?art_id=58" TargetMode="External"/><Relationship Id="rId2" Type="http://schemas.openxmlformats.org/officeDocument/2006/relationships/hyperlink" Target="http://www.artmuseum.cz/umelec.php?art_id=20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iki/Bordeaux" TargetMode="External"/><Relationship Id="rId4" Type="http://schemas.openxmlformats.org/officeDocument/2006/relationships/hyperlink" Target="http://www.artmuseum.cz/umelec.php?art_id=45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Joseph Mallord William Turner</a:t>
            </a:r>
            <a:br>
              <a:rPr lang="cs-CZ" dirty="0" smtClean="0"/>
            </a:br>
            <a:r>
              <a:rPr lang="cs-CZ" dirty="0" smtClean="0"/>
              <a:t>1775 - 1851</a:t>
            </a:r>
            <a:endParaRPr lang="en-US" dirty="0"/>
          </a:p>
        </p:txBody>
      </p:sp>
      <p:sp>
        <p:nvSpPr>
          <p:cNvPr id="1331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cs-CZ" sz="2000" smtClean="0"/>
              <a:t>Dokázal vyjádřit pravdu přírody.</a:t>
            </a:r>
          </a:p>
          <a:p>
            <a:r>
              <a:rPr lang="cs-CZ" sz="2000" smtClean="0"/>
              <a:t>Poutala ho světelná stránka umění – souhra světla, atmosféra, energie a dynamika světla.</a:t>
            </a:r>
          </a:p>
          <a:p>
            <a:r>
              <a:rPr lang="cs-CZ" sz="2000" smtClean="0"/>
              <a:t>M</a:t>
            </a:r>
            <a:r>
              <a:rPr lang="en-US" sz="2000" smtClean="0"/>
              <a:t>aloval ve stylu dynamického </a:t>
            </a:r>
            <a:r>
              <a:rPr lang="cs-CZ" sz="2000" smtClean="0"/>
              <a:t>romantismu</a:t>
            </a:r>
          </a:p>
          <a:p>
            <a:r>
              <a:rPr lang="cs-CZ" sz="2000" smtClean="0"/>
              <a:t>Z</a:t>
            </a:r>
            <a:r>
              <a:rPr lang="en-US" sz="2000" smtClean="0"/>
              <a:t>achyc</a:t>
            </a:r>
            <a:r>
              <a:rPr lang="cs-CZ" sz="2000" smtClean="0"/>
              <a:t>oval </a:t>
            </a:r>
            <a:r>
              <a:rPr lang="en-US" sz="2000" smtClean="0"/>
              <a:t>proměn</a:t>
            </a:r>
            <a:r>
              <a:rPr lang="cs-CZ" sz="2000" smtClean="0"/>
              <a:t>y</a:t>
            </a:r>
            <a:r>
              <a:rPr lang="en-US" sz="2000" smtClean="0"/>
              <a:t> barev a světla v atmosféře</a:t>
            </a:r>
            <a:endParaRPr lang="cs-CZ" sz="2000" smtClean="0"/>
          </a:p>
          <a:p>
            <a:r>
              <a:rPr lang="en-US" sz="2000" smtClean="0"/>
              <a:t>Turner</a:t>
            </a:r>
            <a:r>
              <a:rPr lang="cs-CZ" sz="2000" smtClean="0"/>
              <a:t> byl</a:t>
            </a:r>
            <a:r>
              <a:rPr lang="en-US" sz="2000" smtClean="0"/>
              <a:t> přezdíván ‚malíř světla‘.</a:t>
            </a:r>
            <a:endParaRPr lang="cs-CZ" sz="2000" smtClean="0"/>
          </a:p>
          <a:p>
            <a:r>
              <a:rPr lang="cs-CZ" sz="2000" smtClean="0"/>
              <a:t>Fascinoval ho – déšť, pára a rychlost.</a:t>
            </a:r>
          </a:p>
          <a:p>
            <a:r>
              <a:rPr lang="cs-CZ" sz="2000" smtClean="0"/>
              <a:t>19.století – pošátek  železniční dopravy.</a:t>
            </a:r>
          </a:p>
          <a:p>
            <a:r>
              <a:rPr lang="cs-CZ" sz="2000" smtClean="0"/>
              <a:t>Znázorňoval pohyb, rychlost, pozadí nechává neurčité, jakoby se lokomotiva vynořovala z prázdnoty a vlak jel přímo na diváka. </a:t>
            </a:r>
          </a:p>
          <a:p>
            <a:r>
              <a:rPr lang="cs-CZ" sz="2000" smtClean="0"/>
              <a:t>Maloval požár budov – parlament, požár Říma</a:t>
            </a:r>
          </a:p>
          <a:p>
            <a:r>
              <a:rPr lang="cs-CZ" sz="2000" smtClean="0"/>
              <a:t>Díky svému bezprostřednímzu stylu malířství se stal </a:t>
            </a:r>
            <a:r>
              <a:rPr lang="en-US" sz="2000" smtClean="0"/>
              <a:t>vzorem pro francouzské </a:t>
            </a:r>
            <a:r>
              <a:rPr lang="cs-CZ" sz="2000" smtClean="0"/>
              <a:t>impresionisty.</a:t>
            </a:r>
            <a:endParaRPr lang="en-US" sz="2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John Constable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1776 - 1837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Krajinářství – těžištěm malířství Anglie.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Zájímá ho ti, co vidí.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Zakladatel moderní krajinomalby, oslavy prostého venkovského života a krajiny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Postupně se vymanil z tmavých tónů, usiloval o popis. krajinného celku ve vyduchovém obalu.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Položil základy raálnému krajinářskému malířství.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Maloval krajiny v době, kdy o ně nikdo neměl zájem.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Byl malíř přírody, zobrazuje přírodu bezprostředně – studie přírody byla oddaná realismu – nejdřív byla ale v romatnickém zabarvení. Měl zájem o ojektivní metody zobrazení.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6,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7" descr="6,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300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3 - TextBox"/>
          <p:cNvSpPr txBox="1">
            <a:spLocks noChangeArrowheads="1"/>
          </p:cNvSpPr>
          <p:nvPr/>
        </p:nvSpPr>
        <p:spPr bwMode="auto">
          <a:xfrm flipH="1">
            <a:off x="609600" y="53340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latin typeface="Calibri" pitchFamily="34" charset="0"/>
              </a:rPr>
              <a:t>    Studie oblaků                                        Bílý kůň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artmuseum.cz/resources/works/constabl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762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2 - TextBox"/>
          <p:cNvSpPr txBox="1">
            <a:spLocks noChangeArrowheads="1"/>
          </p:cNvSpPr>
          <p:nvPr/>
        </p:nvSpPr>
        <p:spPr bwMode="auto">
          <a:xfrm>
            <a:off x="0" y="4800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Arundelský mlýn a zámek</a:t>
            </a:r>
          </a:p>
        </p:txBody>
      </p:sp>
      <p:pic>
        <p:nvPicPr>
          <p:cNvPr id="24579" name="Picture 4" descr="http://www.artmuseum.cz/resources/works/constable_0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57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http://www.artmuseum.cz/resources/works/constable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762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6" descr="http://www.artmuseum.cz/resources/works/constable_0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5 - TextBox"/>
          <p:cNvSpPr txBox="1">
            <a:spLocks noChangeArrowheads="1"/>
          </p:cNvSpPr>
          <p:nvPr/>
        </p:nvSpPr>
        <p:spPr bwMode="auto">
          <a:xfrm>
            <a:off x="228600" y="4953000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Dedhamské stavidlo a mlýn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Francisco Goya</a:t>
            </a:r>
            <a:br>
              <a:rPr lang="cs-CZ" dirty="0" smtClean="0"/>
            </a:br>
            <a:r>
              <a:rPr lang="cs-CZ" dirty="0" smtClean="0"/>
              <a:t>1746 - 1828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Malíř španělských Habsburků rodiny Karla IV. (Carlos IV.)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err="1" smtClean="0"/>
              <a:t>Spolu</a:t>
            </a:r>
            <a:r>
              <a:rPr lang="en-US" sz="3400" dirty="0" smtClean="0"/>
              <a:t> s </a:t>
            </a:r>
            <a:r>
              <a:rPr lang="en-US" sz="3400" dirty="0" err="1" smtClean="0">
                <a:hlinkClick r:id="rId2"/>
              </a:rPr>
              <a:t>Canovou</a:t>
            </a:r>
            <a:r>
              <a:rPr lang="en-US" sz="3400" dirty="0" smtClean="0"/>
              <a:t>, </a:t>
            </a:r>
            <a:r>
              <a:rPr lang="en-US" sz="3400" dirty="0" err="1" smtClean="0">
                <a:hlinkClick r:id="rId3"/>
              </a:rPr>
              <a:t>Ingrésem</a:t>
            </a:r>
            <a:r>
              <a:rPr lang="en-US" sz="3400" dirty="0" smtClean="0"/>
              <a:t> a </a:t>
            </a:r>
            <a:r>
              <a:rPr lang="en-US" sz="3400" dirty="0" err="1" smtClean="0">
                <a:hlinkClick r:id="rId4"/>
              </a:rPr>
              <a:t>Davidem</a:t>
            </a:r>
            <a:r>
              <a:rPr lang="en-US" sz="3400" dirty="0" smtClean="0"/>
              <a:t> je Goya </a:t>
            </a:r>
            <a:r>
              <a:rPr lang="en-US" sz="3400" dirty="0" err="1" smtClean="0"/>
              <a:t>považován</a:t>
            </a:r>
            <a:r>
              <a:rPr lang="en-US" sz="3400" dirty="0" smtClean="0"/>
              <a:t> </a:t>
            </a:r>
            <a:r>
              <a:rPr lang="en-US" sz="3400" dirty="0" err="1" smtClean="0"/>
              <a:t>za</a:t>
            </a:r>
            <a:r>
              <a:rPr lang="en-US" sz="3400" dirty="0" smtClean="0"/>
              <a:t> </a:t>
            </a:r>
            <a:r>
              <a:rPr lang="en-US" sz="3400" dirty="0" err="1" smtClean="0"/>
              <a:t>největší</a:t>
            </a:r>
            <a:r>
              <a:rPr lang="en-US" sz="3400" dirty="0" smtClean="0"/>
              <a:t> </a:t>
            </a:r>
            <a:r>
              <a:rPr lang="en-US" sz="3400" dirty="0" err="1" smtClean="0"/>
              <a:t>osobnost</a:t>
            </a:r>
            <a:r>
              <a:rPr lang="en-US" sz="3400" dirty="0" smtClean="0"/>
              <a:t> </a:t>
            </a:r>
            <a:r>
              <a:rPr lang="en-US" sz="3400" dirty="0" err="1" smtClean="0"/>
              <a:t>své</a:t>
            </a:r>
            <a:r>
              <a:rPr lang="en-US" sz="3400" dirty="0" smtClean="0"/>
              <a:t> </a:t>
            </a:r>
            <a:r>
              <a:rPr lang="en-US" sz="3400" dirty="0" err="1" smtClean="0"/>
              <a:t>doby</a:t>
            </a:r>
            <a:endParaRPr lang="cs-CZ" sz="3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err="1" smtClean="0"/>
              <a:t>ovládal</a:t>
            </a:r>
            <a:r>
              <a:rPr lang="en-US" sz="3400" dirty="0" smtClean="0"/>
              <a:t> </a:t>
            </a:r>
            <a:r>
              <a:rPr lang="en-US" sz="3400" dirty="0" err="1" smtClean="0"/>
              <a:t>mistrovství</a:t>
            </a:r>
            <a:r>
              <a:rPr lang="en-US" sz="3400" dirty="0" smtClean="0"/>
              <a:t> </a:t>
            </a:r>
            <a:r>
              <a:rPr lang="en-US" sz="3400" dirty="0" err="1" smtClean="0"/>
              <a:t>mnoha</a:t>
            </a:r>
            <a:r>
              <a:rPr lang="en-US" sz="3400" dirty="0" smtClean="0"/>
              <a:t> </a:t>
            </a:r>
            <a:r>
              <a:rPr lang="en-US" sz="3400" dirty="0" err="1" smtClean="0"/>
              <a:t>malířských</a:t>
            </a:r>
            <a:r>
              <a:rPr lang="en-US" sz="3400" dirty="0" smtClean="0"/>
              <a:t> </a:t>
            </a:r>
            <a:r>
              <a:rPr lang="en-US" sz="3400" dirty="0" err="1" smtClean="0"/>
              <a:t>technik</a:t>
            </a:r>
            <a:r>
              <a:rPr lang="en-US" sz="3400" dirty="0" smtClean="0"/>
              <a:t>.</a:t>
            </a:r>
            <a:endParaRPr lang="cs-CZ" sz="3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1792 Goya </a:t>
            </a:r>
            <a:r>
              <a:rPr lang="en-US" sz="3400" dirty="0" err="1" smtClean="0"/>
              <a:t>onemocněl</a:t>
            </a:r>
            <a:r>
              <a:rPr lang="en-US" sz="3400" dirty="0" smtClean="0"/>
              <a:t> </a:t>
            </a:r>
            <a:r>
              <a:rPr lang="en-US" sz="3400" dirty="0" err="1" smtClean="0"/>
              <a:t>vysokou</a:t>
            </a:r>
            <a:r>
              <a:rPr lang="en-US" sz="3400" dirty="0" smtClean="0"/>
              <a:t> </a:t>
            </a:r>
            <a:r>
              <a:rPr lang="en-US" sz="3400" dirty="0" err="1" smtClean="0"/>
              <a:t>horečkou</a:t>
            </a:r>
            <a:r>
              <a:rPr lang="en-US" sz="3400" dirty="0" smtClean="0"/>
              <a:t> a </a:t>
            </a:r>
            <a:r>
              <a:rPr lang="en-US" sz="3400" dirty="0" err="1" smtClean="0"/>
              <a:t>pravděpodobně</a:t>
            </a:r>
            <a:r>
              <a:rPr lang="en-US" sz="3400" dirty="0" smtClean="0"/>
              <a:t> </a:t>
            </a:r>
            <a:r>
              <a:rPr lang="en-US" sz="3400" dirty="0" err="1" smtClean="0"/>
              <a:t>také</a:t>
            </a:r>
            <a:r>
              <a:rPr lang="en-US" sz="3400" dirty="0" smtClean="0"/>
              <a:t> </a:t>
            </a:r>
            <a:r>
              <a:rPr lang="en-US" sz="3400" dirty="0" err="1" smtClean="0"/>
              <a:t>neléčenou</a:t>
            </a:r>
            <a:r>
              <a:rPr lang="en-US" sz="3400" dirty="0" smtClean="0"/>
              <a:t> </a:t>
            </a:r>
            <a:r>
              <a:rPr lang="en-US" sz="3400" dirty="0" err="1" smtClean="0"/>
              <a:t>encefalitidou</a:t>
            </a:r>
            <a:r>
              <a:rPr lang="en-US" sz="3400" dirty="0" smtClean="0"/>
              <a:t>, </a:t>
            </a:r>
            <a:r>
              <a:rPr lang="en-US" sz="3400" dirty="0" err="1" smtClean="0"/>
              <a:t>která</a:t>
            </a:r>
            <a:r>
              <a:rPr lang="en-US" sz="3400" dirty="0" smtClean="0"/>
              <a:t> </a:t>
            </a:r>
            <a:r>
              <a:rPr lang="en-US" sz="3400" dirty="0" err="1" smtClean="0"/>
              <a:t>zapříčinila</a:t>
            </a:r>
            <a:r>
              <a:rPr lang="en-US" sz="3400" dirty="0" smtClean="0"/>
              <a:t> </a:t>
            </a:r>
            <a:r>
              <a:rPr lang="en-US" sz="3400" dirty="0" err="1" smtClean="0"/>
              <a:t>jeho</a:t>
            </a:r>
            <a:r>
              <a:rPr lang="en-US" sz="3400" dirty="0" smtClean="0"/>
              <a:t> </a:t>
            </a:r>
            <a:r>
              <a:rPr lang="en-US" sz="3400" dirty="0" err="1" smtClean="0"/>
              <a:t>ohluchnutí</a:t>
            </a:r>
            <a:r>
              <a:rPr lang="en-US" sz="3400" dirty="0" smtClean="0"/>
              <a:t>.</a:t>
            </a:r>
            <a:endParaRPr lang="cs-CZ" sz="3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400" dirty="0" smtClean="0"/>
              <a:t>Vnější politické podmínky a problémy v jeho osobním životě na něm zanechávají stopy – jeho nemoc ho trápí intenzivněji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400" dirty="0" smtClean="0"/>
              <a:t>Tvary a barva jeho obrazů dosahujjí vysoké harmonie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400" dirty="0" smtClean="0"/>
              <a:t>Několikrát měl problémy s inkvizicí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400" dirty="0" smtClean="0"/>
              <a:t>Zemřel slepý a hluchý 16. dubna 1828, v dobrovolném exilu v </a:t>
            </a:r>
            <a:r>
              <a:rPr lang="cs-CZ" sz="3400" dirty="0" smtClean="0">
                <a:hlinkClick r:id="rId5" action="ppaction://hlinkfile" tooltip="Bordeaux"/>
              </a:rPr>
              <a:t>Bordeaux</a:t>
            </a:r>
            <a:r>
              <a:rPr lang="cs-CZ" sz="3400" dirty="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ww.artmuseum.cz/resources/works/goya_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3 - TextBox"/>
          <p:cNvSpPr txBox="1">
            <a:spLocks noChangeArrowheads="1"/>
          </p:cNvSpPr>
          <p:nvPr/>
        </p:nvSpPr>
        <p:spPr bwMode="auto">
          <a:xfrm>
            <a:off x="6324600" y="0"/>
            <a:ext cx="2819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3. května 1808: </a:t>
            </a:r>
            <a:endParaRPr lang="cs-CZ" sz="2400" b="1"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Poprava obránců </a:t>
            </a:r>
            <a:endParaRPr lang="cs-CZ" sz="2400" b="1"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Madridu</a:t>
            </a:r>
            <a:endParaRPr lang="cs-CZ" sz="2400" b="1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Hlavním prvkem je muž v bílé košili</a:t>
            </a:r>
            <a:r>
              <a:rPr lang="cs-CZ" sz="2400">
                <a:latin typeface="Calibri" pitchFamily="34" charset="0"/>
              </a:rPr>
              <a:t> – k němu se </a:t>
            </a:r>
            <a:r>
              <a:rPr lang="en-US" sz="2400">
                <a:latin typeface="Calibri" pitchFamily="34" charset="0"/>
              </a:rPr>
              <a:t>st</a:t>
            </a:r>
            <a:r>
              <a:rPr lang="cs-CZ" sz="2400">
                <a:latin typeface="Calibri" pitchFamily="34" charset="0"/>
              </a:rPr>
              <a:t>á</a:t>
            </a:r>
            <a:r>
              <a:rPr lang="en-US" sz="2400">
                <a:latin typeface="Calibri" pitchFamily="34" charset="0"/>
              </a:rPr>
              <a:t>čí naše pozornost. </a:t>
            </a:r>
            <a:r>
              <a:rPr lang="cs-CZ" sz="2400">
                <a:latin typeface="Calibri" pitchFamily="34" charset="0"/>
              </a:rPr>
              <a:t>P</a:t>
            </a:r>
            <a:r>
              <a:rPr lang="en-US" sz="2400">
                <a:latin typeface="Calibri" pitchFamily="34" charset="0"/>
              </a:rPr>
              <a:t>oté si všimneme namířených pušek, které dodají zobrazenému aktu hlubší </a:t>
            </a:r>
            <a:r>
              <a:rPr lang="cs-CZ" sz="2400">
                <a:latin typeface="Calibri" pitchFamily="34" charset="0"/>
              </a:rPr>
              <a:t> význam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27651" name="5 - TextBox"/>
          <p:cNvSpPr txBox="1">
            <a:spLocks noChangeArrowheads="1"/>
          </p:cNvSpPr>
          <p:nvPr/>
        </p:nvSpPr>
        <p:spPr bwMode="auto">
          <a:xfrm>
            <a:off x="0" y="46482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Asymetričnost obrazu, která by mohla působit rušivě</a:t>
            </a:r>
            <a:r>
              <a:rPr lang="cs-CZ" sz="2400">
                <a:latin typeface="Calibri" pitchFamily="34" charset="0"/>
              </a:rPr>
              <a:t> - </a:t>
            </a:r>
            <a:r>
              <a:rPr lang="en-US" sz="2400">
                <a:latin typeface="Calibri" pitchFamily="34" charset="0"/>
              </a:rPr>
              <a:t> strhuje pozornost k gestu religiózní odevzdanosti. </a:t>
            </a:r>
            <a:r>
              <a:rPr lang="cs-CZ" sz="2400">
                <a:latin typeface="Calibri" pitchFamily="34" charset="0"/>
              </a:rPr>
              <a:t>K</a:t>
            </a:r>
            <a:r>
              <a:rPr lang="en-US" sz="2400">
                <a:latin typeface="Calibri" pitchFamily="34" charset="0"/>
              </a:rPr>
              <a:t>ontrast mezi světlem a šerem. Všechny zmíněné kompoziční prvky sjednocují vyobrazenou scénu, dodávají jí dramatičnost a nutí diváka k tomu, aby svůj pohled věnoval jedinému: tragickému hrdinovi v osvětlené části obrazu vyplňujícímu zhruba třetinu jeho velikosti.</a:t>
            </a:r>
            <a:endParaRPr lang="en-US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- TextBox"/>
          <p:cNvSpPr txBox="1">
            <a:spLocks noChangeArrowheads="1"/>
          </p:cNvSpPr>
          <p:nvPr/>
        </p:nvSpPr>
        <p:spPr bwMode="auto">
          <a:xfrm>
            <a:off x="381000" y="685800"/>
            <a:ext cx="8763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Francouzská armáda</a:t>
            </a:r>
            <a:r>
              <a:rPr lang="cs-CZ" sz="2800">
                <a:latin typeface="Calibri" pitchFamily="34" charset="0"/>
              </a:rPr>
              <a:t> </a:t>
            </a:r>
            <a:r>
              <a:rPr lang="en-US" sz="2800">
                <a:latin typeface="Calibri" pitchFamily="34" charset="0"/>
              </a:rPr>
              <a:t>vp</a:t>
            </a:r>
            <a:r>
              <a:rPr lang="cs-CZ" sz="2800">
                <a:latin typeface="Calibri" pitchFamily="34" charset="0"/>
              </a:rPr>
              <a:t>a</a:t>
            </a:r>
            <a:r>
              <a:rPr lang="en-US" sz="2800">
                <a:latin typeface="Calibri" pitchFamily="34" charset="0"/>
              </a:rPr>
              <a:t>d</a:t>
            </a:r>
            <a:r>
              <a:rPr lang="cs-CZ" sz="2800">
                <a:latin typeface="Calibri" pitchFamily="34" charset="0"/>
              </a:rPr>
              <a:t>la </a:t>
            </a:r>
            <a:r>
              <a:rPr lang="en-US" sz="2800">
                <a:latin typeface="Calibri" pitchFamily="34" charset="0"/>
              </a:rPr>
              <a:t>do Španělska roku 1807. </a:t>
            </a:r>
            <a:r>
              <a:rPr lang="cs-CZ" sz="2800">
                <a:latin typeface="Calibri" pitchFamily="34" charset="0"/>
              </a:rPr>
              <a:t>V</a:t>
            </a:r>
            <a:r>
              <a:rPr lang="en-US" sz="2800">
                <a:latin typeface="Calibri" pitchFamily="34" charset="0"/>
              </a:rPr>
              <a:t>e jménu nově dosazeného španělského krále Josefa Bonaparta již v květnu 1808 dosáhla Madridu. Španělé se nehodlali se situací smířit</a:t>
            </a:r>
            <a:r>
              <a:rPr lang="cs-CZ" sz="2800">
                <a:latin typeface="Calibri" pitchFamily="34" charset="0"/>
              </a:rPr>
              <a:t>.</a:t>
            </a:r>
            <a:r>
              <a:rPr lang="en-US" sz="2800">
                <a:latin typeface="Calibri" pitchFamily="34" charset="0"/>
              </a:rPr>
              <a:t> </a:t>
            </a:r>
            <a:r>
              <a:rPr lang="cs-CZ" sz="2800">
                <a:latin typeface="Calibri" pitchFamily="34" charset="0"/>
              </a:rPr>
              <a:t>P</a:t>
            </a:r>
            <a:r>
              <a:rPr lang="en-US" sz="2800">
                <a:latin typeface="Calibri" pitchFamily="34" charset="0"/>
              </a:rPr>
              <a:t>o incidentu s napadením francouzského vojáka vydala okupační moc rozkaz zatknout a popravit každého muže, u kterého bude nalezena zbraň. Tento rozkaz znamenal popravu pro 400 prostých mužů, mnichů, sedláků i žebráků – každý muž u sebe nosil alespoň nůž. Byli popraveni 3. května 1808. Tato událost byla rozbuškou, jež rozpoutala celonárodní španělské povstání proti Francouzům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artmuseum.cz/resources/works/goya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013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2 - TextBox"/>
          <p:cNvSpPr txBox="1">
            <a:spLocks noChangeArrowheads="1"/>
          </p:cNvSpPr>
          <p:nvPr/>
        </p:nvSpPr>
        <p:spPr bwMode="auto">
          <a:xfrm>
            <a:off x="381000" y="52578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latin typeface="Calibri" pitchFamily="34" charset="0"/>
              </a:rPr>
              <a:t>Maja nahá (La Maja Desnuda)</a:t>
            </a:r>
          </a:p>
          <a:p>
            <a:pPr algn="ctr"/>
            <a:r>
              <a:rPr lang="cs-CZ" sz="2400">
                <a:latin typeface="Calibri" pitchFamily="34" charset="0"/>
              </a:rPr>
              <a:t>Za nahou Maju se zodpovídal před inkvizicí ,</a:t>
            </a:r>
            <a:r>
              <a:rPr lang="en-US" sz="2400">
                <a:latin typeface="Calibri" pitchFamily="34" charset="0"/>
              </a:rPr>
              <a:t> odsouzen však nebyl.</a:t>
            </a:r>
            <a:endParaRPr lang="en-US" sz="2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artmuseum.cz/resources/works/goya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2 - TextBox"/>
          <p:cNvSpPr txBox="1">
            <a:spLocks noChangeArrowheads="1"/>
          </p:cNvSpPr>
          <p:nvPr/>
        </p:nvSpPr>
        <p:spPr bwMode="auto">
          <a:xfrm>
            <a:off x="228600" y="54864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Maja oblečená (La Maja Vestida)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artmuseum.cz/resources/works/goya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44084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2 - TextBox"/>
          <p:cNvSpPr txBox="1">
            <a:spLocks noChangeArrowheads="1"/>
          </p:cNvSpPr>
          <p:nvPr/>
        </p:nvSpPr>
        <p:spPr bwMode="auto">
          <a:xfrm>
            <a:off x="304800" y="5715000"/>
            <a:ext cx="320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Hraběnka del Carpio, markýza de la Solana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artmuseum.cz/resources/works/turner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5532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2 - TextBox"/>
          <p:cNvSpPr txBox="1">
            <a:spLocks noChangeArrowheads="1"/>
          </p:cNvSpPr>
          <p:nvPr/>
        </p:nvSpPr>
        <p:spPr bwMode="auto">
          <a:xfrm>
            <a:off x="304800" y="5943600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Benátky: </a:t>
            </a:r>
            <a:r>
              <a:rPr lang="cs-CZ" sz="2800">
                <a:latin typeface="Calibri" pitchFamily="34" charset="0"/>
              </a:rPr>
              <a:t> </a:t>
            </a:r>
            <a:r>
              <a:rPr lang="en-US" sz="2800">
                <a:latin typeface="Calibri" pitchFamily="34" charset="0"/>
              </a:rPr>
              <a:t>Východ slunce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artmuseum.cz/resources/works/goya_satu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3350"/>
            <a:ext cx="3659188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2 - TextBox"/>
          <p:cNvSpPr txBox="1">
            <a:spLocks noChangeArrowheads="1"/>
          </p:cNvSpPr>
          <p:nvPr/>
        </p:nvSpPr>
        <p:spPr bwMode="auto">
          <a:xfrm>
            <a:off x="533400" y="304800"/>
            <a:ext cx="37338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Saturn</a:t>
            </a:r>
            <a:endParaRPr lang="cs-CZ" sz="2400" b="1">
              <a:latin typeface="Calibri" pitchFamily="34" charset="0"/>
            </a:endParaRPr>
          </a:p>
          <a:p>
            <a:pPr algn="ctr"/>
            <a:r>
              <a:rPr lang="cs-CZ" sz="2400" b="1">
                <a:latin typeface="Calibri" pitchFamily="34" charset="0"/>
              </a:rPr>
              <a:t>Léta řerné malby</a:t>
            </a:r>
          </a:p>
          <a:p>
            <a:pPr algn="ctr"/>
            <a:endParaRPr lang="cs-CZ" sz="2400" b="1">
              <a:latin typeface="Calibri" pitchFamily="34" charset="0"/>
            </a:endParaRPr>
          </a:p>
          <a:p>
            <a:pPr algn="ctr"/>
            <a:r>
              <a:rPr lang="cs-CZ" sz="2400">
                <a:latin typeface="Calibri" pitchFamily="34" charset="0"/>
              </a:rPr>
              <a:t>Po válce s Francouzi následovala ve Španělsku občanská válka. Zemi ovládl chaos, strach a zoufalství. Útlak ze strany vlády následoval silný lidový odpor. V letech 1820-23 pokrývá stěny dvou místností svého domu tzv. černými malbami. R. 1824 odjíždí do Francie do exilu, kde žije mnoho jeho španělských liberálních přátel.</a:t>
            </a:r>
            <a:endParaRPr lang="en-US" sz="2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Josef Mánes</a:t>
            </a:r>
            <a:br>
              <a:rPr lang="cs-CZ" dirty="0" smtClean="0"/>
            </a:br>
            <a:r>
              <a:rPr lang="cs-CZ" dirty="0" smtClean="0"/>
              <a:t>1820 - 1871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</a:t>
            </a:r>
            <a:r>
              <a:rPr lang="en-US" dirty="0" err="1" smtClean="0"/>
              <a:t>rvním</a:t>
            </a:r>
            <a:r>
              <a:rPr lang="en-US" dirty="0" smtClean="0"/>
              <a:t> </a:t>
            </a:r>
            <a:r>
              <a:rPr lang="en-US" dirty="0" err="1" smtClean="0"/>
              <a:t>českým</a:t>
            </a:r>
            <a:r>
              <a:rPr lang="en-US" dirty="0" smtClean="0"/>
              <a:t> </a:t>
            </a:r>
            <a:r>
              <a:rPr lang="en-US" dirty="0" err="1" smtClean="0"/>
              <a:t>malířem</a:t>
            </a:r>
            <a:r>
              <a:rPr lang="en-US" dirty="0" smtClean="0"/>
              <a:t> v 19. </a:t>
            </a:r>
            <a:r>
              <a:rPr lang="en-US" dirty="0" err="1" smtClean="0"/>
              <a:t>století</a:t>
            </a:r>
            <a:r>
              <a:rPr lang="en-US" dirty="0" smtClean="0"/>
              <a:t>, </a:t>
            </a:r>
            <a:r>
              <a:rPr lang="en-US" dirty="0" err="1" smtClean="0"/>
              <a:t>který</a:t>
            </a:r>
            <a:r>
              <a:rPr lang="en-US" dirty="0" smtClean="0"/>
              <a:t> </a:t>
            </a:r>
            <a:r>
              <a:rPr lang="en-US" dirty="0" err="1" smtClean="0"/>
              <a:t>vytvořil</a:t>
            </a:r>
            <a:r>
              <a:rPr lang="en-US" dirty="0" smtClean="0"/>
              <a:t> </a:t>
            </a:r>
            <a:r>
              <a:rPr lang="en-US" dirty="0" err="1" smtClean="0"/>
              <a:t>dílo</a:t>
            </a:r>
            <a:r>
              <a:rPr lang="en-US" dirty="0" smtClean="0"/>
              <a:t> </a:t>
            </a:r>
            <a:r>
              <a:rPr lang="en-US" dirty="0" err="1" smtClean="0"/>
              <a:t>obsahem</a:t>
            </a:r>
            <a:r>
              <a:rPr lang="en-US" dirty="0" smtClean="0"/>
              <a:t> 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povahou</a:t>
            </a:r>
            <a:r>
              <a:rPr lang="en-US" dirty="0" smtClean="0"/>
              <a:t> </a:t>
            </a:r>
            <a:r>
              <a:rPr lang="en-US" dirty="0" err="1" smtClean="0"/>
              <a:t>národní</a:t>
            </a:r>
            <a:r>
              <a:rPr lang="en-US" dirty="0" smtClean="0"/>
              <a:t>.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Malíř, ilustrátor, grafik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Jeho tvorba byla inspirovaná z vesnického lidu a jejich života – to pro něj představovalo ideál čistoty a lidství.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Jeho osobní život byl nešťastný, rodina ho donutia, aby se vzdal jeho velké lásky – z této skutečnosti se nikdy nevzpamatoval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Zemřel ve věku pouhých jedenapadesáti let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9,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3730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2 - TextBox"/>
          <p:cNvSpPr txBox="1">
            <a:spLocks noChangeArrowheads="1"/>
          </p:cNvSpPr>
          <p:nvPr/>
        </p:nvSpPr>
        <p:spPr bwMode="auto">
          <a:xfrm>
            <a:off x="0" y="5867400"/>
            <a:ext cx="91440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                    Švadlena                                             Oldřich a Božena</a:t>
            </a:r>
          </a:p>
          <a:p>
            <a:pPr>
              <a:spcBef>
                <a:spcPct val="50000"/>
              </a:spcBef>
            </a:pPr>
            <a:endParaRPr lang="cs-CZ">
              <a:latin typeface="Calibri" pitchFamily="34" charset="0"/>
            </a:endParaRPr>
          </a:p>
        </p:txBody>
      </p:sp>
      <p:pic>
        <p:nvPicPr>
          <p:cNvPr id="34819" name="Picture 7" descr="9,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0" y="2362200"/>
            <a:ext cx="45847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C:\Documents and Settings\fffdfdf\Plocha\DVU\Josef Má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09600"/>
            <a:ext cx="44196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2 - TextBox"/>
          <p:cNvSpPr txBox="1">
            <a:spLocks noChangeArrowheads="1"/>
          </p:cNvSpPr>
          <p:nvPr/>
        </p:nvSpPr>
        <p:spPr bwMode="auto">
          <a:xfrm>
            <a:off x="457200" y="57150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latin typeface="Calibri" pitchFamily="34" charset="0"/>
              </a:rPr>
              <a:t>Náměty z venkovského života</a:t>
            </a:r>
            <a:endParaRPr lang="en-US" sz="2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04800"/>
            <a:ext cx="4679950" cy="611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0" y="0"/>
            <a:ext cx="4114800" cy="7183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800" b="1" dirty="0">
                <a:solidFill>
                  <a:srgbClr val="000000"/>
                </a:solidFill>
                <a:latin typeface="+mn-lt"/>
              </a:rPr>
              <a:t>Josefina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cs-CZ" sz="2800" b="1" dirty="0">
              <a:solidFill>
                <a:srgbClr val="000000"/>
              </a:solidFill>
              <a:latin typeface="+mn-lt"/>
            </a:endParaRPr>
          </a:p>
          <a:p>
            <a:pPr marL="431800" indent="-323850" fontAlgn="auto">
              <a:spcBef>
                <a:spcPts val="0"/>
              </a:spcBef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+mn-lt"/>
              </a:rPr>
              <a:t>jeden z Mánesových nejkrásnějších portrétů</a:t>
            </a:r>
          </a:p>
          <a:p>
            <a:pPr marL="431800" indent="-323850" fontAlgn="auto">
              <a:spcBef>
                <a:spcPts val="0"/>
              </a:spcBef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+mn-lt"/>
              </a:rPr>
              <a:t>různé názory na to, kdo stál modelem k tomuto portrétu:</a:t>
            </a:r>
          </a:p>
          <a:p>
            <a:pPr marL="863600" lvl="1" indent="-323850" fontAlgn="auto">
              <a:spcBef>
                <a:spcPts val="0"/>
              </a:spcBef>
              <a:spcAft>
                <a:spcPts val="1138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+mn-lt"/>
              </a:rPr>
              <a:t>benátská herečka projíždějící Prahou</a:t>
            </a:r>
          </a:p>
          <a:p>
            <a:pPr marL="863600" lvl="1" indent="-323850" fontAlgn="auto">
              <a:spcBef>
                <a:spcPts val="0"/>
              </a:spcBef>
              <a:spcAft>
                <a:spcPts val="1138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+mn-lt"/>
              </a:rPr>
              <a:t>podobizna Františky Šťovíčkové (služebné u Mánesů, se kterou měl Josef nemanželskou dceru Josefinu)</a:t>
            </a:r>
          </a:p>
          <a:p>
            <a:pPr marL="863600" lvl="1" indent="-323850" fontAlgn="auto">
              <a:spcBef>
                <a:spcPts val="0"/>
              </a:spcBef>
              <a:spcAft>
                <a:spcPts val="1138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+mn-lt"/>
              </a:rPr>
              <a:t>fiktivní portrét – ideál mánesovské krásy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cs-CZ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8600"/>
            <a:ext cx="4837113" cy="632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76200" y="228600"/>
            <a:ext cx="3886200" cy="578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atin typeface="+mn-lt"/>
              </a:rPr>
              <a:t>Červené paraplíčko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u="sng" dirty="0">
              <a:latin typeface="+mn-lt"/>
            </a:endParaRPr>
          </a:p>
          <a:p>
            <a:pPr marL="431800" indent="-323850" fontAlgn="auto"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cs-CZ" sz="2800" dirty="0">
                <a:latin typeface="+mn-lt"/>
              </a:rPr>
              <a:t>zachycení světla a barevných odrazů</a:t>
            </a:r>
          </a:p>
          <a:p>
            <a:pPr marL="431800" indent="-323850" fontAlgn="auto"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cs-CZ" sz="2800" dirty="0">
              <a:latin typeface="+mn-lt"/>
            </a:endParaRPr>
          </a:p>
          <a:p>
            <a:pPr marL="431800" indent="-323850" fontAlgn="auto"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cs-CZ" sz="2800" dirty="0">
              <a:latin typeface="+mn-lt"/>
            </a:endParaRPr>
          </a:p>
          <a:p>
            <a:pPr marL="431800" indent="-323850" fontAlgn="auto"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cs-CZ" sz="2800" dirty="0">
                <a:latin typeface="+mn-lt"/>
              </a:rPr>
              <a:t>předznamenává blížící se impresionismus v obrazech Monetových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28600"/>
            <a:ext cx="5040313" cy="6300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0" y="381000"/>
            <a:ext cx="37338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atin typeface="+mn-lt"/>
              </a:rPr>
              <a:t>Švadlenka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+mn-lt"/>
            </a:endParaRPr>
          </a:p>
          <a:p>
            <a:pPr marL="431800" indent="-323850" fontAlgn="auto"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cs-CZ" sz="2800" dirty="0">
                <a:latin typeface="+mn-lt"/>
              </a:rPr>
              <a:t>velmi moderní malba – lehká a vzdušná (připomíná pastel)</a:t>
            </a:r>
          </a:p>
          <a:p>
            <a:pPr marL="431800" indent="-323850" fontAlgn="auto"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cs-CZ" sz="2800" dirty="0">
              <a:latin typeface="+mn-lt"/>
            </a:endParaRPr>
          </a:p>
          <a:p>
            <a:pPr marL="431800" indent="-323850" fontAlgn="auto">
              <a:spcBef>
                <a:spcPts val="0"/>
              </a:spcBef>
              <a:spcAft>
                <a:spcPts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cs-CZ" sz="2800" dirty="0">
              <a:latin typeface="+mn-lt"/>
            </a:endParaRPr>
          </a:p>
          <a:p>
            <a:pPr marL="431800" indent="-323850" fontAlgn="auto"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cs-CZ" sz="2800" u="sng" dirty="0">
                <a:latin typeface="+mn-lt"/>
              </a:rPr>
              <a:t>námět:</a:t>
            </a:r>
            <a:r>
              <a:rPr lang="cs-CZ" sz="2800" dirty="0">
                <a:latin typeface="+mn-lt"/>
              </a:rPr>
              <a:t> </a:t>
            </a:r>
          </a:p>
          <a:p>
            <a:pPr marL="431800" indent="-323850" fontAlgn="auto"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cs-CZ" sz="2800" dirty="0">
                <a:latin typeface="+mn-lt"/>
              </a:rPr>
              <a:t>chudá dívka šije šaty pro bohatou nevěstu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4267200" cy="642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38" name="2 - TextBox"/>
          <p:cNvSpPr txBox="1">
            <a:spLocks noChangeArrowheads="1"/>
          </p:cNvSpPr>
          <p:nvPr/>
        </p:nvSpPr>
        <p:spPr bwMode="auto">
          <a:xfrm>
            <a:off x="0" y="533400"/>
            <a:ext cx="403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b="1">
                <a:solidFill>
                  <a:srgbClr val="000000"/>
                </a:solidFill>
                <a:latin typeface="Calibri" pitchFamily="34" charset="0"/>
              </a:rPr>
              <a:t>Medailony na staroměstském orloji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artmuseum.cz/resources/works/turner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0485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2 - TextBox"/>
          <p:cNvSpPr txBox="1">
            <a:spLocks noChangeArrowheads="1"/>
          </p:cNvSpPr>
          <p:nvPr/>
        </p:nvSpPr>
        <p:spPr bwMode="auto">
          <a:xfrm>
            <a:off x="0" y="59436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Bojová loď Temeraire tažená do svého posledního kotviště k rozebrání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artmuseum.cz/resources/works/turner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6914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2 - TextBox"/>
          <p:cNvSpPr txBox="1">
            <a:spLocks noChangeArrowheads="1"/>
          </p:cNvSpPr>
          <p:nvPr/>
        </p:nvSpPr>
        <p:spPr bwMode="auto">
          <a:xfrm>
            <a:off x="457200" y="56388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Goldau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artmuseum.cz/resources/works/turner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4564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2 - TextBox"/>
          <p:cNvSpPr txBox="1">
            <a:spLocks noChangeArrowheads="1"/>
          </p:cNvSpPr>
          <p:nvPr/>
        </p:nvSpPr>
        <p:spPr bwMode="auto">
          <a:xfrm>
            <a:off x="304800" y="60198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Požár Parlamentu, 16. října 1834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artmuseum.cz/resources/works/turner_bo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3152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2 - TextBox"/>
          <p:cNvSpPr txBox="1">
            <a:spLocks noChangeArrowheads="1"/>
          </p:cNvSpPr>
          <p:nvPr/>
        </p:nvSpPr>
        <p:spPr bwMode="auto">
          <a:xfrm>
            <a:off x="304800" y="60960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Sněhová bouře: Paroloď při vplutí do zálivu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hjg-sim.de/uploads/pics/30_05_turner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71628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The Berlin-Potsdam Rail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lh5.ggpht.com/-X96XKm8PSCM/RplExO77cJI/AAAAAAAAQFc/q0TInEm9q0c/Rain%25252C%252520Steam%252520and%252520Speed%252520-%252520The%252520Great%252520Western%252520Railway%252520v1%2525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"/>
            <a:ext cx="46482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685</Words>
  <Application>Microsoft Office PowerPoint</Application>
  <PresentationFormat>Předvádění na obrazovce (4:3)</PresentationFormat>
  <Paragraphs>86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Calibri</vt:lpstr>
      <vt:lpstr>Arial</vt:lpstr>
      <vt:lpstr>Wingdings</vt:lpstr>
      <vt:lpstr>Θέμα του Office</vt:lpstr>
      <vt:lpstr>Joseph Mallord William Turner 1775 - 1851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John Constable 1776 - 1837</vt:lpstr>
      <vt:lpstr>Snímek 11</vt:lpstr>
      <vt:lpstr>Snímek 12</vt:lpstr>
      <vt:lpstr>Snímek 13</vt:lpstr>
      <vt:lpstr>Francisco Goya 1746 - 1828</vt:lpstr>
      <vt:lpstr>Snímek 15</vt:lpstr>
      <vt:lpstr>Snímek 16</vt:lpstr>
      <vt:lpstr>Snímek 17</vt:lpstr>
      <vt:lpstr>Snímek 18</vt:lpstr>
      <vt:lpstr>Snímek 19</vt:lpstr>
      <vt:lpstr>Snímek 20</vt:lpstr>
      <vt:lpstr>Josef Mánes 1820 - 1871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Joseph Mallord</dc:title>
  <dc:creator>User</dc:creator>
  <cp:lastModifiedBy>student GVP</cp:lastModifiedBy>
  <cp:revision>23</cp:revision>
  <dcterms:created xsi:type="dcterms:W3CDTF">2011-11-26T17:39:33Z</dcterms:created>
  <dcterms:modified xsi:type="dcterms:W3CDTF">2016-10-17T08:45:26Z</dcterms:modified>
</cp:coreProperties>
</file>