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0" r:id="rId6"/>
    <p:sldId id="266" r:id="rId7"/>
    <p:sldId id="267" r:id="rId8"/>
    <p:sldId id="270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3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34DA3-63AE-446C-81BD-88BD9B4AEE8C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E2C1-4313-46FC-927B-63E698C1F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DBC2F-FA06-49D7-B687-A8AE55E5DBE3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99EAF-9A33-433B-9C13-32803F765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7E74-6B0F-458A-86D0-148E9D22C545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6B75-CCF0-4F4A-9311-9EDE1586F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36ED-8009-4A14-8473-75F282DDF0C6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E55FC-D175-4A37-8088-F18911CCA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43D9-1CD0-4C76-9672-4384048B6493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3D04-A71E-426E-9ED7-1DDA64137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1EE08-372A-4E25-BC79-37054866FCD6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3B56-DA8F-47BE-9BB6-6C98BEBA6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0159-5507-4862-A2EC-1C3D26D861CE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7B75A-6C5A-406F-AEC8-83FEDDD46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ECF0-840B-45DE-AD17-0B798F36CCC2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4D24-E78A-4706-B54D-42FEA3EE5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15F1-2D7E-4C82-B0C1-0A6CF6B2FA79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1F6FB-C592-403D-8868-71D125E98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9A84C-791A-49CF-95AA-CB529E9139C3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6A67-B30A-447E-9D57-D9666378B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BE1D3-E11F-42D0-A58A-EF97A61BF66C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676C3-41D4-430A-9FD5-86545CF5F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69D204-AFEA-4118-A1BF-76E0849FA935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98171F-2B72-4C68-AD07-8E492C764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MEZO</a:t>
            </a:r>
            <a:r>
              <a:rPr lang="cs-CZ" sz="4000" smtClean="0"/>
              <a:t>L</a:t>
            </a:r>
            <a:r>
              <a:rPr lang="en-US" sz="4000" smtClean="0"/>
              <a:t>IT – NEOLIT</a:t>
            </a:r>
            <a:br>
              <a:rPr lang="en-US" sz="4000" smtClean="0"/>
            </a:br>
            <a:r>
              <a:rPr lang="cs-CZ" sz="3200" smtClean="0">
                <a:latin typeface="Arial" charset="0"/>
                <a:cs typeface="Arial" charset="0"/>
              </a:rPr>
              <a:t> 10 000 – 3</a:t>
            </a:r>
            <a:r>
              <a:rPr lang="en-US" sz="3200" smtClean="0">
                <a:latin typeface="Arial" charset="0"/>
                <a:cs typeface="Arial" charset="0"/>
              </a:rPr>
              <a:t> </a:t>
            </a:r>
            <a:r>
              <a:rPr lang="cs-CZ" sz="3200" smtClean="0">
                <a:latin typeface="Arial" charset="0"/>
                <a:cs typeface="Arial" charset="0"/>
              </a:rPr>
              <a:t>000 let př.n.</a:t>
            </a:r>
            <a:r>
              <a:rPr lang="en-US" sz="3200" smtClean="0">
                <a:latin typeface="Arial" charset="0"/>
                <a:cs typeface="Arial" charset="0"/>
              </a:rPr>
              <a:t>l</a:t>
            </a:r>
            <a:endParaRPr lang="en-US" sz="320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100" b="1" dirty="0" smtClean="0"/>
              <a:t>MEZOLIT - STŘEDNÍ DOBA KAMENNÁ</a:t>
            </a:r>
            <a:r>
              <a:rPr lang="en-US" sz="4100" dirty="0" smtClean="0"/>
              <a:t>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10 000 - 6 000 let </a:t>
            </a:r>
            <a:r>
              <a:rPr lang="en-US" sz="3600" dirty="0" err="1" smtClean="0"/>
              <a:t>př.n.l</a:t>
            </a:r>
            <a:r>
              <a:rPr lang="en-US" sz="3600" dirty="0" smtClean="0"/>
              <a:t>.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/>
              <a:t> </a:t>
            </a: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Oteplení kolem 10 000 př.n.l.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Z</a:t>
            </a:r>
            <a:r>
              <a:rPr lang="en-US" dirty="0" smtClean="0"/>
              <a:t> </a:t>
            </a:r>
            <a:r>
              <a:rPr lang="en-US" dirty="0" err="1" smtClean="0"/>
              <a:t>Evropy</a:t>
            </a:r>
            <a:r>
              <a:rPr lang="en-US" dirty="0" smtClean="0"/>
              <a:t> </a:t>
            </a:r>
            <a:r>
              <a:rPr lang="en-US" dirty="0" err="1" smtClean="0"/>
              <a:t>ustupují</a:t>
            </a:r>
            <a:r>
              <a:rPr lang="en-US" dirty="0" smtClean="0"/>
              <a:t> </a:t>
            </a:r>
            <a:r>
              <a:rPr lang="en-US" dirty="0" err="1" smtClean="0"/>
              <a:t>ledovce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dochází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změně</a:t>
            </a:r>
            <a:r>
              <a:rPr lang="en-US" dirty="0" smtClean="0"/>
              <a:t> </a:t>
            </a:r>
            <a:r>
              <a:rPr lang="en-US" dirty="0" err="1" smtClean="0"/>
              <a:t>klimatu</a:t>
            </a:r>
            <a:r>
              <a:rPr lang="en-US" dirty="0" smtClean="0"/>
              <a:t>, </a:t>
            </a:r>
            <a:r>
              <a:rPr lang="en-US" dirty="0" err="1" smtClean="0"/>
              <a:t>vymizejí</a:t>
            </a:r>
            <a:r>
              <a:rPr lang="en-US" dirty="0" smtClean="0"/>
              <a:t> </a:t>
            </a:r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zvířata</a:t>
            </a:r>
            <a:r>
              <a:rPr lang="en-US" dirty="0" smtClean="0"/>
              <a:t>, </a:t>
            </a:r>
            <a:r>
              <a:rPr lang="en-US" dirty="0" err="1" smtClean="0"/>
              <a:t>obživu</a:t>
            </a:r>
            <a:r>
              <a:rPr lang="en-US" dirty="0" smtClean="0"/>
              <a:t> </a:t>
            </a:r>
            <a:r>
              <a:rPr lang="en-US" dirty="0" err="1" smtClean="0"/>
              <a:t>zajišťuje</a:t>
            </a:r>
            <a:r>
              <a:rPr lang="en-US" dirty="0" smtClean="0"/>
              <a:t> </a:t>
            </a:r>
            <a:r>
              <a:rPr lang="en-US" dirty="0" err="1" smtClean="0"/>
              <a:t>lov</a:t>
            </a:r>
            <a:r>
              <a:rPr lang="en-US" dirty="0" smtClean="0"/>
              <a:t> </a:t>
            </a:r>
            <a:r>
              <a:rPr lang="en-US" dirty="0" err="1" smtClean="0"/>
              <a:t>drobné</a:t>
            </a:r>
            <a:r>
              <a:rPr lang="en-US" dirty="0" smtClean="0"/>
              <a:t> </a:t>
            </a:r>
            <a:r>
              <a:rPr lang="en-US" dirty="0" err="1" smtClean="0"/>
              <a:t>zvěře</a:t>
            </a:r>
            <a:r>
              <a:rPr lang="en-US" dirty="0" smtClean="0"/>
              <a:t> (</a:t>
            </a:r>
            <a:r>
              <a:rPr lang="en-US" dirty="0" err="1" smtClean="0"/>
              <a:t>pomocí</a:t>
            </a:r>
            <a:r>
              <a:rPr lang="en-US" dirty="0" smtClean="0"/>
              <a:t> </a:t>
            </a:r>
            <a:r>
              <a:rPr lang="en-US" dirty="0" err="1" smtClean="0"/>
              <a:t>luků</a:t>
            </a:r>
            <a:r>
              <a:rPr lang="en-US" dirty="0" smtClean="0"/>
              <a:t> a </a:t>
            </a:r>
            <a:r>
              <a:rPr lang="en-US" dirty="0" err="1" smtClean="0"/>
              <a:t>šípů</a:t>
            </a:r>
            <a:r>
              <a:rPr lang="en-US" dirty="0" smtClean="0"/>
              <a:t>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Z </a:t>
            </a:r>
            <a:r>
              <a:rPr lang="en-US" dirty="0" err="1" smtClean="0"/>
              <a:t>lovců</a:t>
            </a:r>
            <a:r>
              <a:rPr lang="en-US" dirty="0" smtClean="0"/>
              <a:t> se </a:t>
            </a:r>
            <a:r>
              <a:rPr lang="en-US" dirty="0" err="1" smtClean="0"/>
              <a:t>stávají</a:t>
            </a:r>
            <a:r>
              <a:rPr lang="en-US" dirty="0" smtClean="0"/>
              <a:t> </a:t>
            </a:r>
            <a:r>
              <a:rPr lang="en-US" dirty="0" err="1" smtClean="0"/>
              <a:t>zemědělci</a:t>
            </a:r>
            <a:r>
              <a:rPr lang="en-US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S</a:t>
            </a:r>
            <a:r>
              <a:rPr lang="en-US" dirty="0" err="1" smtClean="0"/>
              <a:t>tavějí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již</a:t>
            </a:r>
            <a:r>
              <a:rPr lang="en-US" dirty="0" smtClean="0"/>
              <a:t> </a:t>
            </a:r>
            <a:r>
              <a:rPr lang="en-US" dirty="0" err="1" smtClean="0"/>
              <a:t>příbytky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K</a:t>
            </a:r>
            <a:r>
              <a:rPr lang="en-US" dirty="0" err="1" smtClean="0"/>
              <a:t>ultovní</a:t>
            </a:r>
            <a:r>
              <a:rPr lang="en-US" dirty="0" smtClean="0"/>
              <a:t> </a:t>
            </a:r>
            <a:r>
              <a:rPr lang="en-US" dirty="0" err="1" smtClean="0"/>
              <a:t>chrámy</a:t>
            </a:r>
            <a:r>
              <a:rPr lang="en-US" dirty="0" smtClean="0"/>
              <a:t>, </a:t>
            </a:r>
            <a:r>
              <a:rPr lang="en-US" dirty="0" err="1" smtClean="0"/>
              <a:t>hrobky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Z</a:t>
            </a:r>
            <a:r>
              <a:rPr lang="en-US" dirty="0" err="1" smtClean="0"/>
              <a:t>ačátky</a:t>
            </a:r>
            <a:r>
              <a:rPr lang="en-US" dirty="0" smtClean="0"/>
              <a:t> </a:t>
            </a:r>
            <a:r>
              <a:rPr lang="en-US" dirty="0" err="1" smtClean="0"/>
              <a:t>vzniku</a:t>
            </a:r>
            <a:r>
              <a:rPr lang="en-US" dirty="0" smtClean="0"/>
              <a:t> </a:t>
            </a:r>
            <a:r>
              <a:rPr lang="en-US" dirty="0" err="1" smtClean="0"/>
              <a:t>užitkových</a:t>
            </a:r>
            <a:r>
              <a:rPr lang="en-US" dirty="0" smtClean="0"/>
              <a:t> </a:t>
            </a:r>
            <a:r>
              <a:rPr lang="en-US" dirty="0" err="1" smtClean="0"/>
              <a:t>nádob</a:t>
            </a:r>
            <a:r>
              <a:rPr lang="en-US" dirty="0" smtClean="0"/>
              <a:t> z </a:t>
            </a:r>
            <a:r>
              <a:rPr lang="en-US" dirty="0" err="1" smtClean="0"/>
              <a:t>pálené</a:t>
            </a:r>
            <a:r>
              <a:rPr lang="en-US" dirty="0" smtClean="0"/>
              <a:t> </a:t>
            </a:r>
            <a:r>
              <a:rPr lang="en-US" dirty="0" err="1" smtClean="0"/>
              <a:t>hlíny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S</a:t>
            </a:r>
            <a:r>
              <a:rPr lang="en-US" dirty="0" err="1" smtClean="0"/>
              <a:t>kalní</a:t>
            </a:r>
            <a:r>
              <a:rPr lang="en-US" dirty="0" smtClean="0"/>
              <a:t> </a:t>
            </a:r>
            <a:r>
              <a:rPr lang="en-US" dirty="0" err="1" smtClean="0"/>
              <a:t>malby</a:t>
            </a:r>
            <a:r>
              <a:rPr lang="en-US" dirty="0" smtClean="0"/>
              <a:t> -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schematizované</a:t>
            </a:r>
            <a:r>
              <a:rPr lang="en-US" dirty="0" smtClean="0"/>
              <a:t>, </a:t>
            </a:r>
            <a:r>
              <a:rPr lang="en-US" dirty="0" err="1" smtClean="0"/>
              <a:t>znázorňují</a:t>
            </a:r>
            <a:r>
              <a:rPr lang="en-US" dirty="0" smtClean="0"/>
              <a:t> </a:t>
            </a:r>
            <a:r>
              <a:rPr lang="en-US" dirty="0" err="1" smtClean="0"/>
              <a:t>člověka</a:t>
            </a:r>
            <a:r>
              <a:rPr lang="en-US" dirty="0" smtClean="0"/>
              <a:t> a </a:t>
            </a:r>
            <a:r>
              <a:rPr lang="en-US" dirty="0" err="1" smtClean="0"/>
              <a:t>malá</a:t>
            </a:r>
            <a:r>
              <a:rPr lang="en-US" dirty="0" smtClean="0"/>
              <a:t> </a:t>
            </a:r>
            <a:r>
              <a:rPr lang="en-US" dirty="0" err="1" smtClean="0"/>
              <a:t>zvířata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 err="1" smtClean="0"/>
              <a:t>Hlavním</a:t>
            </a:r>
            <a:r>
              <a:rPr lang="en-US" u="sng" dirty="0" smtClean="0"/>
              <a:t> </a:t>
            </a:r>
            <a:r>
              <a:rPr lang="en-US" u="sng" dirty="0" err="1" smtClean="0"/>
              <a:t>námětem</a:t>
            </a:r>
            <a:r>
              <a:rPr lang="en-US" u="sng" dirty="0" smtClean="0"/>
              <a:t> </a:t>
            </a:r>
            <a:r>
              <a:rPr lang="en-US" u="sng" dirty="0" err="1" smtClean="0"/>
              <a:t>mezolitu</a:t>
            </a:r>
            <a:r>
              <a:rPr lang="en-US" dirty="0" smtClean="0"/>
              <a:t> - </a:t>
            </a:r>
            <a:r>
              <a:rPr lang="en-US" dirty="0" err="1" smtClean="0"/>
              <a:t>intenzivní</a:t>
            </a:r>
            <a:r>
              <a:rPr lang="en-US" dirty="0" smtClean="0"/>
              <a:t> </a:t>
            </a:r>
            <a:r>
              <a:rPr lang="en-US" dirty="0" err="1" smtClean="0"/>
              <a:t>zájem</a:t>
            </a:r>
            <a:r>
              <a:rPr lang="en-US" dirty="0" smtClean="0"/>
              <a:t> o LIDSKOU POSTAVU a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lovná</a:t>
            </a:r>
            <a:r>
              <a:rPr lang="en-US" dirty="0" smtClean="0"/>
              <a:t> </a:t>
            </a:r>
            <a:r>
              <a:rPr lang="en-US" dirty="0" err="1" smtClean="0"/>
              <a:t>zvířata</a:t>
            </a:r>
            <a:r>
              <a:rPr lang="en-US" dirty="0" smtClean="0"/>
              <a:t>. (Po </a:t>
            </a:r>
            <a:r>
              <a:rPr lang="en-US" dirty="0" err="1" smtClean="0"/>
              <a:t>době</a:t>
            </a:r>
            <a:r>
              <a:rPr lang="en-US" dirty="0" smtClean="0"/>
              <a:t> </a:t>
            </a:r>
            <a:r>
              <a:rPr lang="en-US" dirty="0" err="1" smtClean="0"/>
              <a:t>ledové</a:t>
            </a:r>
            <a:r>
              <a:rPr lang="en-US" dirty="0" smtClean="0"/>
              <a:t> se </a:t>
            </a:r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lovná</a:t>
            </a:r>
            <a:r>
              <a:rPr lang="en-US" dirty="0" smtClean="0"/>
              <a:t> </a:t>
            </a:r>
            <a:r>
              <a:rPr lang="en-US" dirty="0" err="1" smtClean="0"/>
              <a:t>zvířata</a:t>
            </a:r>
            <a:r>
              <a:rPr lang="en-US" dirty="0" smtClean="0"/>
              <a:t> </a:t>
            </a:r>
            <a:r>
              <a:rPr lang="en-US" dirty="0" err="1" smtClean="0"/>
              <a:t>přesouvala</a:t>
            </a:r>
            <a:r>
              <a:rPr lang="en-US" dirty="0" smtClean="0"/>
              <a:t> - </a:t>
            </a:r>
            <a:r>
              <a:rPr lang="en-US" dirty="0" err="1" smtClean="0"/>
              <a:t>směrem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Sibiř</a:t>
            </a:r>
            <a:r>
              <a:rPr lang="en-US" dirty="0" smtClean="0"/>
              <a:t>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Zvoncová keramika</a:t>
            </a:r>
            <a:endParaRPr lang="en-US" smtClean="0"/>
          </a:p>
        </p:txBody>
      </p:sp>
      <p:sp>
        <p:nvSpPr>
          <p:cNvPr id="22530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2531" name="Picture 2" descr="C:\Users\User\Desktop\Neolit\Zvonc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0"/>
            <a:ext cx="12192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:\Users\User\Desktop\Neolit\zvoncova keram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1910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:\Users\User\Desktop\obr1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6670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Poh</a:t>
            </a:r>
            <a:r>
              <a:rPr lang="cs-CZ" smtClean="0"/>
              <a:t>árová keramika</a:t>
            </a:r>
            <a:endParaRPr lang="en-US" smtClean="0"/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5" name="Picture 2" descr="C:\Users\User\Desktop\zvonc_pohar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24384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C:\Users\User\Desktop\poh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581400"/>
            <a:ext cx="22193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C:\Users\User\Desktop\poharo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9812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Volutová – lineární keramika</a:t>
            </a:r>
            <a:endParaRPr lang="en-US" dirty="0"/>
          </a:p>
        </p:txBody>
      </p:sp>
      <p:sp>
        <p:nvSpPr>
          <p:cNvPr id="2457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4579" name="Picture 5" descr="C:\Users\User\Desktop\linearni-keramik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819150"/>
            <a:ext cx="60579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:\Users\User\Desktop\220px-Linear_pottery_cultur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876800"/>
            <a:ext cx="279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User\Desktop\Linearni -volut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47800"/>
            <a:ext cx="102711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Users\User\Desktop\linearn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895600"/>
            <a:ext cx="18288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User\Desktop\linearni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1437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Vypíchaná keramika</a:t>
            </a:r>
            <a:endParaRPr lang="en-US" smtClean="0"/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1" name="Picture 2" descr="C:\Users\User\Desktop\volutova - vypichova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6670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C:\Users\User\Desktop\vypichov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971800"/>
            <a:ext cx="2540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User\Desktop\nova-ves-i-kultura-s-vypichanou-keramikou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5725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Šňůrová keramika</a:t>
            </a:r>
            <a:endParaRPr lang="en-US" smtClean="0"/>
          </a:p>
        </p:txBody>
      </p:sp>
      <p:sp>
        <p:nvSpPr>
          <p:cNvPr id="2969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699" name="Picture 5" descr="C:\Users\User\Desktop\snurov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20383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C:\Users\User\Desktop\31c8d13a9c_66395775_o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524000"/>
            <a:ext cx="4953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C:\Users\User\Desktop\snurova-keramik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"/>
            <a:ext cx="51435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User\Desktop\Poharova - snur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90500"/>
            <a:ext cx="443865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/>
            </a:r>
            <a:br>
              <a:rPr lang="cs-CZ" b="1" dirty="0" smtClean="0"/>
            </a:br>
            <a:r>
              <a:rPr lang="en-US" b="1" dirty="0" err="1" smtClean="0"/>
              <a:t>Pagaralam</a:t>
            </a:r>
            <a:r>
              <a:rPr lang="cs-CZ" b="1" dirty="0" smtClean="0"/>
              <a:t>, </a:t>
            </a:r>
            <a:r>
              <a:rPr lang="en-US" b="1" dirty="0" err="1" smtClean="0"/>
              <a:t>Indonésie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200" dirty="0" smtClean="0"/>
              <a:t>Jeskyně </a:t>
            </a:r>
            <a:r>
              <a:rPr lang="en-US" sz="2200" dirty="0" err="1" smtClean="0"/>
              <a:t>sloužila</a:t>
            </a:r>
            <a:r>
              <a:rPr lang="en-US" sz="2200" dirty="0" smtClean="0"/>
              <a:t> </a:t>
            </a:r>
            <a:r>
              <a:rPr lang="en-US" sz="2200" dirty="0" err="1" smtClean="0"/>
              <a:t>nejspíše</a:t>
            </a:r>
            <a:r>
              <a:rPr lang="en-US" sz="2200" dirty="0" smtClean="0"/>
              <a:t> </a:t>
            </a:r>
            <a:r>
              <a:rPr lang="en-US" sz="2200" dirty="0" err="1" smtClean="0"/>
              <a:t>jako</a:t>
            </a:r>
            <a:r>
              <a:rPr lang="en-US" sz="2200" dirty="0" smtClean="0"/>
              <a:t> </a:t>
            </a:r>
            <a:r>
              <a:rPr lang="en-US" sz="2200" dirty="0" err="1" smtClean="0"/>
              <a:t>obydlí</a:t>
            </a:r>
            <a:r>
              <a:rPr lang="en-US" sz="2200" dirty="0" smtClean="0"/>
              <a:t>, </a:t>
            </a:r>
            <a:r>
              <a:rPr lang="en-US" sz="2200" dirty="0" err="1" smtClean="0"/>
              <a:t>protože</a:t>
            </a:r>
            <a:r>
              <a:rPr lang="en-US" sz="2200" dirty="0" smtClean="0"/>
              <a:t> </a:t>
            </a:r>
            <a:r>
              <a:rPr lang="en-US" sz="2200" dirty="0" err="1" smtClean="0"/>
              <a:t>podlahy</a:t>
            </a:r>
            <a:r>
              <a:rPr lang="en-US" sz="2200" dirty="0" smtClean="0"/>
              <a:t> </a:t>
            </a:r>
            <a:r>
              <a:rPr lang="en-US" sz="2200" dirty="0" err="1" smtClean="0"/>
              <a:t>jsou</a:t>
            </a:r>
            <a:r>
              <a:rPr lang="en-US" sz="2200" dirty="0" smtClean="0"/>
              <a:t> </a:t>
            </a:r>
            <a:r>
              <a:rPr lang="en-US" sz="2200" dirty="0" err="1" smtClean="0"/>
              <a:t>suché</a:t>
            </a:r>
            <a:r>
              <a:rPr lang="en-US" sz="2200" dirty="0" smtClean="0"/>
              <a:t>. V </a:t>
            </a:r>
            <a:r>
              <a:rPr lang="en-US" sz="2200" dirty="0" err="1" smtClean="0"/>
              <a:t>blízkosti</a:t>
            </a:r>
            <a:r>
              <a:rPr lang="en-US" sz="2200" dirty="0" smtClean="0"/>
              <a:t> se </a:t>
            </a:r>
            <a:r>
              <a:rPr lang="en-US" sz="2200" dirty="0" err="1" smtClean="0"/>
              <a:t>nachází</a:t>
            </a:r>
            <a:r>
              <a:rPr lang="en-US" sz="2200" dirty="0" smtClean="0"/>
              <a:t> </a:t>
            </a:r>
            <a:r>
              <a:rPr lang="en-US" sz="2200" dirty="0" err="1" smtClean="0"/>
              <a:t>dalších</a:t>
            </a:r>
            <a:r>
              <a:rPr lang="en-US" sz="2200" dirty="0" smtClean="0"/>
              <a:t> </a:t>
            </a:r>
            <a:r>
              <a:rPr lang="en-US" sz="2200" dirty="0" err="1" smtClean="0"/>
              <a:t>třináct</a:t>
            </a:r>
            <a:r>
              <a:rPr lang="en-US" sz="2200" dirty="0" smtClean="0"/>
              <a:t> </a:t>
            </a:r>
            <a:r>
              <a:rPr lang="en-US" sz="2200" dirty="0" err="1" smtClean="0"/>
              <a:t>jeskynních</a:t>
            </a:r>
            <a:r>
              <a:rPr lang="en-US" sz="2200" dirty="0" smtClean="0"/>
              <a:t> </a:t>
            </a:r>
            <a:r>
              <a:rPr lang="en-US" sz="2200" dirty="0" err="1" smtClean="0"/>
              <a:t>komplexů</a:t>
            </a:r>
            <a:r>
              <a:rPr lang="en-US" sz="2200" dirty="0" smtClean="0"/>
              <a:t>.</a:t>
            </a:r>
            <a:r>
              <a:rPr lang="cs-CZ" b="1" dirty="0"/>
              <a:t/>
            </a:r>
            <a:br>
              <a:rPr lang="cs-CZ" b="1" dirty="0"/>
            </a:br>
            <a:endParaRPr lang="en-US" dirty="0"/>
          </a:p>
        </p:txBody>
      </p:sp>
      <p:pic>
        <p:nvPicPr>
          <p:cNvPr id="14338" name="Picture 2" descr="C:\Users\User\Desktop\viky20100512-2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36825" y="2493963"/>
            <a:ext cx="4070350" cy="2738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Architektonické stavby</a:t>
            </a:r>
            <a:br>
              <a:rPr lang="cs-CZ" dirty="0" smtClean="0"/>
            </a:br>
            <a:r>
              <a:rPr lang="cs-CZ" dirty="0" smtClean="0"/>
              <a:t>počátek architektury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Světská a kultovní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</a:t>
            </a:r>
            <a:r>
              <a:rPr lang="cs-CZ" dirty="0" smtClean="0"/>
              <a:t>ídliště - vznikali nové vesnice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Domy – zpočátku 5 m široké a 40 m dlouhé, někdy okrouhlé. Později rodinné.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Materiál – </a:t>
            </a:r>
            <a:r>
              <a:rPr lang="en-US" dirty="0" err="1" smtClean="0"/>
              <a:t>dřev</a:t>
            </a:r>
            <a:r>
              <a:rPr lang="cs-CZ" dirty="0" smtClean="0"/>
              <a:t>o, </a:t>
            </a:r>
            <a:r>
              <a:rPr lang="en-US" dirty="0" err="1" smtClean="0"/>
              <a:t>hlín</a:t>
            </a:r>
            <a:r>
              <a:rPr lang="cs-CZ" dirty="0" smtClean="0"/>
              <a:t>a, větve, sušené cihly...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Někdy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smtClean="0"/>
              <a:t>p</a:t>
            </a:r>
            <a:r>
              <a:rPr lang="cs-CZ" smtClean="0"/>
              <a:t>y</a:t>
            </a:r>
            <a:r>
              <a:rPr lang="en-US" smtClean="0"/>
              <a:t>lo</a:t>
            </a:r>
            <a:r>
              <a:rPr lang="cs-CZ" dirty="0" smtClean="0"/>
              <a:t>n</a:t>
            </a:r>
            <a:r>
              <a:rPr lang="en-US" dirty="0" err="1" smtClean="0"/>
              <a:t>ech</a:t>
            </a:r>
            <a:r>
              <a:rPr lang="en-US" dirty="0" smtClean="0"/>
              <a:t>, </a:t>
            </a:r>
            <a:r>
              <a:rPr lang="en-US" dirty="0" err="1" smtClean="0"/>
              <a:t>což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kůly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Když byla vesnice přelidněná - část lidí odešla, založila novou vesnici.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M</a:t>
            </a:r>
            <a:r>
              <a:rPr lang="en-US" dirty="0" err="1" smtClean="0"/>
              <a:t>egalitické</a:t>
            </a:r>
            <a:r>
              <a:rPr lang="en-US" dirty="0" smtClean="0"/>
              <a:t> </a:t>
            </a:r>
            <a:r>
              <a:rPr lang="en-US" dirty="0" err="1" smtClean="0"/>
              <a:t>stavby</a:t>
            </a:r>
            <a:r>
              <a:rPr lang="en-US" dirty="0" smtClean="0"/>
              <a:t>: </a:t>
            </a:r>
            <a:r>
              <a:rPr lang="en-US" dirty="0" err="1" smtClean="0"/>
              <a:t>menhiry</a:t>
            </a:r>
            <a:r>
              <a:rPr lang="en-US" dirty="0" smtClean="0"/>
              <a:t>, </a:t>
            </a:r>
            <a:r>
              <a:rPr lang="en-US" dirty="0" err="1" smtClean="0"/>
              <a:t>dolmeny</a:t>
            </a:r>
            <a:r>
              <a:rPr lang="en-US" dirty="0" smtClean="0"/>
              <a:t>, </a:t>
            </a:r>
            <a:r>
              <a:rPr lang="en-US" dirty="0" err="1" smtClean="0"/>
              <a:t>kromlechy</a:t>
            </a:r>
            <a:r>
              <a:rPr lang="en-US" dirty="0" smtClean="0"/>
              <a:t> 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Dispilio – Řecko</a:t>
            </a:r>
            <a:br>
              <a:rPr lang="cs-CZ" dirty="0" smtClean="0"/>
            </a:br>
            <a:r>
              <a:rPr lang="cs-CZ" dirty="0" smtClean="0"/>
              <a:t>Jezerní sídliště 7 000 př.n.l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6338" y="1600200"/>
            <a:ext cx="67913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6482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867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49025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Další ukázky</a:t>
            </a:r>
            <a:endParaRPr lang="en-US" dirty="0"/>
          </a:p>
        </p:txBody>
      </p:sp>
      <p:sp>
        <p:nvSpPr>
          <p:cNvPr id="15362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mtClean="0"/>
          </a:p>
        </p:txBody>
      </p:sp>
      <p:pic>
        <p:nvPicPr>
          <p:cNvPr id="15363" name="Picture 2" descr="C:\Users\User\Desktop\brock_0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0833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900" dirty="0" smtClean="0"/>
              <a:t>Kultovní stavby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megalitické stavby –obrovské, kamenné  mega = velký, lithos = kámen</a:t>
            </a:r>
            <a:endParaRPr lang="en-US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4196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Menhir     – vztyčené vysoké kameny.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–  neznáme přesně jeho funkci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– zřejmě nejjednodušší forma pomníku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Dolmen    – dva vztyčené kameny s vodorovným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   překladem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– hrobky, svatyně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Kromlech – svatyně kruhového půdorysu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– poskládané dolmeny do kruhu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                      – svatyně s oltářem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Menhir</a:t>
            </a:r>
            <a:endParaRPr lang="en-US" smtClean="0"/>
          </a:p>
        </p:txBody>
      </p:sp>
      <p:pic>
        <p:nvPicPr>
          <p:cNvPr id="44034" name="Picture 3" descr="menhir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11513" y="1600200"/>
            <a:ext cx="27209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Dolmen</a:t>
            </a:r>
            <a:endParaRPr lang="en-US" smtClean="0"/>
          </a:p>
        </p:txBody>
      </p:sp>
      <p:pic>
        <p:nvPicPr>
          <p:cNvPr id="45058" name="Picture 2" descr="dolme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3886200"/>
            <a:ext cx="3810000" cy="2419350"/>
          </a:xfrm>
        </p:spPr>
      </p:pic>
      <p:pic>
        <p:nvPicPr>
          <p:cNvPr id="45059" name="Picture 2" descr="http://t3.gstatic.com/images?q=tbn:ANd9GcQduLumW_-TM0BpYxg0YdCV9mWyyEL_zmwMGQbHB81UIdj-ZDoQO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9718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://t2.gstatic.com/images?q=tbn:ANd9GcRZuKAcGeOMUSWXroxQHInkBfJSxlVqB-yNZ9KQm9t50Y1wbYidgIl0Quu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981200"/>
            <a:ext cx="18478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Kromlech</a:t>
            </a:r>
            <a:br>
              <a:rPr lang="cs-CZ" dirty="0" smtClean="0"/>
            </a:br>
            <a:r>
              <a:rPr lang="cs-CZ" dirty="0" smtClean="0"/>
              <a:t> Stonehenge, Anglie</a:t>
            </a:r>
            <a:br>
              <a:rPr lang="cs-CZ" dirty="0" smtClean="0"/>
            </a:br>
            <a:r>
              <a:rPr lang="cs-CZ" dirty="0" smtClean="0"/>
              <a:t>3 000 -1 900 př.n.l.</a:t>
            </a:r>
            <a:endParaRPr lang="en-US" dirty="0"/>
          </a:p>
        </p:txBody>
      </p:sp>
      <p:pic>
        <p:nvPicPr>
          <p:cNvPr id="46082" name="Picture 2" descr="stonehenge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057400"/>
            <a:ext cx="2914650" cy="3600450"/>
          </a:xfrm>
        </p:spPr>
      </p:pic>
      <p:pic>
        <p:nvPicPr>
          <p:cNvPr id="46083" name="Picture 2" descr="http://www.soulsofdistortion.nl/images/stonehen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667000"/>
            <a:ext cx="3962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Stonehe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685800"/>
            <a:ext cx="27559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stonehen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29000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http://www.nationalgeographic.com/history/ancient/images/sw/stonehenge-cobb-570201-s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t0.gstatic.com/images?q=tbn:ANd9GcRSBseU3zeNP9Yc3a78zVq6aGYv374OAW2Twp9eaxkp4uVtpNWC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38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4" descr="http://2.bp.blogspot.com/-qkWRF6aEmEw/TgKV80CowFI/AAAAAAAAACU/DIDlq5v3v64/s1600/spspIMG1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Účel Stonehenge</a:t>
            </a:r>
            <a:endParaRPr lang="en-US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Stonehenge </a:t>
            </a:r>
            <a:r>
              <a:rPr lang="en-US" dirty="0" err="1" smtClean="0"/>
              <a:t>určitě</a:t>
            </a:r>
            <a:r>
              <a:rPr lang="en-US" dirty="0" smtClean="0"/>
              <a:t> </a:t>
            </a:r>
            <a:r>
              <a:rPr lang="en-US" dirty="0" err="1" smtClean="0"/>
              <a:t>nebyl</a:t>
            </a:r>
            <a:r>
              <a:rPr lang="en-US" dirty="0" smtClean="0"/>
              <a:t> </a:t>
            </a:r>
            <a:r>
              <a:rPr lang="en-US" dirty="0" err="1" smtClean="0"/>
              <a:t>míněn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pouhé</a:t>
            </a:r>
            <a:r>
              <a:rPr lang="en-US" dirty="0" smtClean="0"/>
              <a:t> </a:t>
            </a:r>
            <a:r>
              <a:rPr lang="en-US" dirty="0" err="1" smtClean="0"/>
              <a:t>shromaždiště</a:t>
            </a:r>
            <a:r>
              <a:rPr lang="en-US" dirty="0" smtClean="0"/>
              <a:t> </a:t>
            </a:r>
            <a:r>
              <a:rPr lang="en-US" dirty="0" err="1" smtClean="0"/>
              <a:t>lidu</a:t>
            </a:r>
            <a:r>
              <a:rPr lang="en-US" dirty="0" smtClean="0"/>
              <a:t>. </a:t>
            </a:r>
            <a:r>
              <a:rPr lang="en-US" dirty="0" err="1" smtClean="0"/>
              <a:t>Jisté</a:t>
            </a:r>
            <a:r>
              <a:rPr lang="en-US" dirty="0" smtClean="0"/>
              <a:t> je,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způsob</a:t>
            </a:r>
            <a:r>
              <a:rPr lang="en-US" dirty="0" smtClean="0"/>
              <a:t>, </a:t>
            </a:r>
            <a:r>
              <a:rPr lang="en-US" dirty="0" err="1" smtClean="0"/>
              <a:t>jakým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Stonehenge </a:t>
            </a:r>
            <a:r>
              <a:rPr lang="en-US" dirty="0" err="1" smtClean="0"/>
              <a:t>postaven</a:t>
            </a:r>
            <a:r>
              <a:rPr lang="en-US" dirty="0" smtClean="0"/>
              <a:t>,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náhodný</a:t>
            </a:r>
            <a:r>
              <a:rPr lang="en-US" dirty="0" smtClean="0"/>
              <a:t>,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primitivní</a:t>
            </a:r>
            <a:r>
              <a:rPr lang="en-US" dirty="0" smtClean="0"/>
              <a:t>. </a:t>
            </a:r>
            <a:r>
              <a:rPr lang="en-US" dirty="0" err="1" smtClean="0"/>
              <a:t>Nikdo</a:t>
            </a:r>
            <a:r>
              <a:rPr lang="en-US" dirty="0" smtClean="0"/>
              <a:t> s </a:t>
            </a:r>
            <a:r>
              <a:rPr lang="en-US" dirty="0" err="1" smtClean="0"/>
              <a:t>určitostí</a:t>
            </a:r>
            <a:r>
              <a:rPr lang="en-US" dirty="0" smtClean="0"/>
              <a:t> ale </a:t>
            </a:r>
            <a:r>
              <a:rPr lang="en-US" dirty="0" err="1" smtClean="0"/>
              <a:t>neví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přesný</a:t>
            </a:r>
            <a:r>
              <a:rPr lang="en-US" dirty="0" smtClean="0"/>
              <a:t> </a:t>
            </a:r>
            <a:r>
              <a:rPr lang="en-US" dirty="0" err="1" smtClean="0"/>
              <a:t>účel</a:t>
            </a:r>
            <a:r>
              <a:rPr lang="en-US" dirty="0" smtClean="0"/>
              <a:t>.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pravděpodobná</a:t>
            </a:r>
            <a:r>
              <a:rPr lang="en-US" dirty="0" smtClean="0"/>
              <a:t> je </a:t>
            </a:r>
            <a:r>
              <a:rPr lang="en-US" dirty="0" err="1" smtClean="0"/>
              <a:t>teorie</a:t>
            </a:r>
            <a:r>
              <a:rPr lang="en-US" dirty="0" smtClean="0"/>
              <a:t> </a:t>
            </a:r>
            <a:r>
              <a:rPr lang="en-US" dirty="0" err="1" smtClean="0"/>
              <a:t>amerického</a:t>
            </a:r>
            <a:r>
              <a:rPr lang="en-US" dirty="0" smtClean="0"/>
              <a:t> </a:t>
            </a:r>
            <a:r>
              <a:rPr lang="en-US" dirty="0" err="1" smtClean="0"/>
              <a:t>astroarcheologa</a:t>
            </a:r>
            <a:r>
              <a:rPr lang="en-US" dirty="0" smtClean="0"/>
              <a:t> </a:t>
            </a:r>
            <a:r>
              <a:rPr lang="en-US" dirty="0" err="1" smtClean="0"/>
              <a:t>Geralda</a:t>
            </a:r>
            <a:r>
              <a:rPr lang="en-US" dirty="0" smtClean="0"/>
              <a:t> </a:t>
            </a:r>
            <a:r>
              <a:rPr lang="en-US" dirty="0" err="1" smtClean="0"/>
              <a:t>Hawkinse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teorie</a:t>
            </a:r>
            <a:r>
              <a:rPr lang="en-US" dirty="0" smtClean="0"/>
              <a:t> je Stonehenge </a:t>
            </a:r>
            <a:r>
              <a:rPr lang="en-US" dirty="0" err="1" smtClean="0"/>
              <a:t>obrovská</a:t>
            </a:r>
            <a:r>
              <a:rPr lang="en-US" dirty="0" smtClean="0"/>
              <a:t> </a:t>
            </a:r>
            <a:r>
              <a:rPr lang="en-US" dirty="0" err="1" smtClean="0"/>
              <a:t>observatoř</a:t>
            </a:r>
            <a:r>
              <a:rPr lang="en-US" dirty="0" smtClean="0"/>
              <a:t>. </a:t>
            </a:r>
            <a:r>
              <a:rPr lang="en-US" dirty="0" err="1" smtClean="0"/>
              <a:t>Použil</a:t>
            </a:r>
            <a:r>
              <a:rPr lang="en-US" dirty="0" smtClean="0"/>
              <a:t> </a:t>
            </a:r>
            <a:r>
              <a:rPr lang="en-US" dirty="0" err="1" smtClean="0"/>
              <a:t>počítač</a:t>
            </a:r>
            <a:r>
              <a:rPr lang="en-US" dirty="0" smtClean="0"/>
              <a:t> a </a:t>
            </a:r>
            <a:r>
              <a:rPr lang="en-US" dirty="0" err="1" smtClean="0"/>
              <a:t>dešifroval</a:t>
            </a:r>
            <a:r>
              <a:rPr lang="en-US" dirty="0" smtClean="0"/>
              <a:t> </a:t>
            </a:r>
            <a:r>
              <a:rPr lang="en-US" dirty="0" err="1" smtClean="0"/>
              <a:t>řadu</a:t>
            </a:r>
            <a:r>
              <a:rPr lang="en-US" dirty="0" smtClean="0"/>
              <a:t> </a:t>
            </a:r>
            <a:r>
              <a:rPr lang="en-US" dirty="0" err="1" smtClean="0"/>
              <a:t>souvislostí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kameny</a:t>
            </a:r>
            <a:r>
              <a:rPr lang="en-US" dirty="0" smtClean="0"/>
              <a:t> </a:t>
            </a:r>
            <a:r>
              <a:rPr lang="en-US" dirty="0" err="1" smtClean="0"/>
              <a:t>této</a:t>
            </a:r>
            <a:r>
              <a:rPr lang="en-US" dirty="0" smtClean="0"/>
              <a:t> </a:t>
            </a:r>
            <a:r>
              <a:rPr lang="en-US" dirty="0" err="1" smtClean="0"/>
              <a:t>megalitické</a:t>
            </a:r>
            <a:r>
              <a:rPr lang="en-US" dirty="0" smtClean="0"/>
              <a:t> </a:t>
            </a:r>
            <a:r>
              <a:rPr lang="en-US" dirty="0" err="1" smtClean="0"/>
              <a:t>stavby</a:t>
            </a:r>
            <a:r>
              <a:rPr lang="en-US" dirty="0" smtClean="0"/>
              <a:t>. </a:t>
            </a:r>
            <a:r>
              <a:rPr lang="en-US" dirty="0" err="1" smtClean="0"/>
              <a:t>Odhalil</a:t>
            </a:r>
            <a:r>
              <a:rPr lang="en-US" dirty="0" smtClean="0"/>
              <a:t> </a:t>
            </a:r>
            <a:r>
              <a:rPr lang="en-US" dirty="0" err="1" smtClean="0"/>
              <a:t>vztahy</a:t>
            </a:r>
            <a:r>
              <a:rPr lang="en-US" dirty="0" smtClean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pozicí</a:t>
            </a:r>
            <a:r>
              <a:rPr lang="en-US" dirty="0" smtClean="0"/>
              <a:t> </a:t>
            </a:r>
            <a:r>
              <a:rPr lang="en-US" dirty="0" err="1" smtClean="0"/>
              <a:t>některých</a:t>
            </a:r>
            <a:r>
              <a:rPr lang="en-US" dirty="0" smtClean="0"/>
              <a:t> </a:t>
            </a:r>
            <a:r>
              <a:rPr lang="en-US" dirty="0" err="1" smtClean="0"/>
              <a:t>kamenů</a:t>
            </a:r>
            <a:r>
              <a:rPr lang="en-US" dirty="0" smtClean="0"/>
              <a:t> a </a:t>
            </a:r>
            <a:r>
              <a:rPr lang="en-US" dirty="0" err="1" smtClean="0"/>
              <a:t>důležitými</a:t>
            </a:r>
            <a:r>
              <a:rPr lang="en-US" dirty="0" smtClean="0"/>
              <a:t> </a:t>
            </a:r>
            <a:r>
              <a:rPr lang="en-US" dirty="0" err="1" smtClean="0"/>
              <a:t>událostmi</a:t>
            </a:r>
            <a:r>
              <a:rPr lang="en-US" dirty="0" smtClean="0"/>
              <a:t> v </a:t>
            </a:r>
            <a:r>
              <a:rPr lang="en-US" dirty="0" err="1" smtClean="0"/>
              <a:t>solárním</a:t>
            </a:r>
            <a:r>
              <a:rPr lang="en-US" dirty="0" smtClean="0"/>
              <a:t> a </a:t>
            </a:r>
            <a:r>
              <a:rPr lang="en-US" dirty="0" err="1" smtClean="0"/>
              <a:t>lunárním</a:t>
            </a:r>
            <a:r>
              <a:rPr lang="en-US" dirty="0" smtClean="0"/>
              <a:t> </a:t>
            </a:r>
            <a:r>
              <a:rPr lang="en-US" dirty="0" err="1" smtClean="0"/>
              <a:t>kalendáři</a:t>
            </a:r>
            <a:r>
              <a:rPr lang="en-US" dirty="0" smtClean="0"/>
              <a:t>. </a:t>
            </a:r>
            <a:r>
              <a:rPr lang="en-US" dirty="0" err="1" smtClean="0"/>
              <a:t>Snažil</a:t>
            </a:r>
            <a:r>
              <a:rPr lang="en-US" dirty="0" smtClean="0"/>
              <a:t> se </a:t>
            </a:r>
            <a:r>
              <a:rPr lang="en-US" dirty="0" err="1" smtClean="0"/>
              <a:t>dokázat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Stonehenge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použít</a:t>
            </a:r>
            <a:r>
              <a:rPr lang="en-US" dirty="0" smtClean="0"/>
              <a:t> k </a:t>
            </a:r>
            <a:r>
              <a:rPr lang="en-US" dirty="0" err="1" smtClean="0"/>
              <a:t>předpovídání</a:t>
            </a:r>
            <a:r>
              <a:rPr lang="en-US" dirty="0" smtClean="0"/>
              <a:t> </a:t>
            </a:r>
            <a:r>
              <a:rPr lang="en-US" dirty="0" err="1" smtClean="0"/>
              <a:t>zatmění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 a </a:t>
            </a:r>
            <a:r>
              <a:rPr lang="en-US" dirty="0" err="1" smtClean="0"/>
              <a:t>Měsíce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Menga</a:t>
            </a:r>
            <a:br>
              <a:rPr lang="cs-CZ" dirty="0" smtClean="0"/>
            </a:br>
            <a:r>
              <a:rPr lang="cs-CZ" dirty="0" smtClean="0"/>
              <a:t>Španělsko</a:t>
            </a:r>
            <a:endParaRPr lang="en-US" dirty="0"/>
          </a:p>
        </p:txBody>
      </p:sp>
      <p:sp>
        <p:nvSpPr>
          <p:cNvPr id="51202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03" name="Picture 2" descr="C:\Users\User\Desktop\imagesCASURPS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057400"/>
            <a:ext cx="22669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 descr="C:\Users\User\Desktop\imagesCAS7WS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133600"/>
            <a:ext cx="2590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C:\Users\User\Desktop\imagesCA9YE1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572000"/>
            <a:ext cx="2533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User\Desktop\Dolmen-Menga-Antequer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76400"/>
            <a:ext cx="5629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User\Desktop\Marching Warriors, Spain, c. 7000-4000 BC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30480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 descr="C:\Users\User\Desktop\draft_lens12860641module115614221photo_1282279359posuda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295400"/>
            <a:ext cx="16859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C:\Users\User\Desktop\lens12860641_1282281205Nerpio_Cave_in_Spain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810000"/>
            <a:ext cx="2047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User\Desktop\MengaChamberAntequera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130016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Účel Mengy</a:t>
            </a:r>
            <a:br>
              <a:rPr lang="cs-CZ" dirty="0" smtClean="0"/>
            </a:br>
            <a:r>
              <a:rPr lang="cs-CZ" sz="4000" dirty="0" smtClean="0"/>
              <a:t>?? 3 000 př.n.l. ??</a:t>
            </a:r>
            <a:endParaRPr lang="en-US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Tuto</a:t>
            </a:r>
            <a:r>
              <a:rPr lang="en-US" dirty="0" smtClean="0"/>
              <a:t> </a:t>
            </a:r>
            <a:r>
              <a:rPr lang="en-US" dirty="0" err="1" smtClean="0"/>
              <a:t>umělou</a:t>
            </a:r>
            <a:r>
              <a:rPr lang="en-US" dirty="0" smtClean="0"/>
              <a:t> </a:t>
            </a:r>
            <a:r>
              <a:rPr lang="en-US" dirty="0" err="1" smtClean="0"/>
              <a:t>jeskyni</a:t>
            </a:r>
            <a:r>
              <a:rPr lang="en-US" dirty="0" smtClean="0"/>
              <a:t> </a:t>
            </a:r>
            <a:r>
              <a:rPr lang="en-US" dirty="0" err="1" smtClean="0"/>
              <a:t>většina</a:t>
            </a:r>
            <a:r>
              <a:rPr lang="en-US" dirty="0" smtClean="0"/>
              <a:t> </a:t>
            </a:r>
            <a:r>
              <a:rPr lang="en-US" dirty="0" err="1" smtClean="0"/>
              <a:t>archeologů</a:t>
            </a:r>
            <a:r>
              <a:rPr lang="en-US" dirty="0" smtClean="0"/>
              <a:t> </a:t>
            </a:r>
            <a:r>
              <a:rPr lang="en-US" dirty="0" err="1" smtClean="0"/>
              <a:t>považuje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hrobku</a:t>
            </a:r>
            <a:r>
              <a:rPr lang="en-US" dirty="0" smtClean="0"/>
              <a:t>, </a:t>
            </a:r>
            <a:r>
              <a:rPr lang="en-US" dirty="0" err="1" smtClean="0"/>
              <a:t>lidské</a:t>
            </a:r>
            <a:r>
              <a:rPr lang="en-US" dirty="0" smtClean="0"/>
              <a:t> </a:t>
            </a:r>
            <a:r>
              <a:rPr lang="en-US" dirty="0" err="1" smtClean="0"/>
              <a:t>ostatky</a:t>
            </a:r>
            <a:r>
              <a:rPr lang="en-US" dirty="0" smtClean="0"/>
              <a:t> v </a:t>
            </a:r>
            <a:r>
              <a:rPr lang="en-US" dirty="0" err="1" smtClean="0"/>
              <a:t>ní</a:t>
            </a:r>
            <a:r>
              <a:rPr lang="en-US" dirty="0" smtClean="0"/>
              <a:t> ale </a:t>
            </a:r>
            <a:r>
              <a:rPr lang="en-US" dirty="0" err="1" smtClean="0"/>
              <a:t>nebyly</a:t>
            </a:r>
            <a:r>
              <a:rPr lang="en-US" dirty="0" smtClean="0"/>
              <a:t> </a:t>
            </a:r>
            <a:r>
              <a:rPr lang="en-US" dirty="0" err="1" smtClean="0"/>
              <a:t>nalezeny</a:t>
            </a:r>
            <a:r>
              <a:rPr lang="en-US" dirty="0" smtClean="0"/>
              <a:t>. </a:t>
            </a:r>
            <a:r>
              <a:rPr lang="en-US" dirty="0" err="1" smtClean="0"/>
              <a:t>Objekt</a:t>
            </a:r>
            <a:r>
              <a:rPr lang="en-US" dirty="0" smtClean="0"/>
              <a:t> </a:t>
            </a:r>
            <a:r>
              <a:rPr lang="en-US" dirty="0" err="1" smtClean="0"/>
              <a:t>zřejmě</a:t>
            </a:r>
            <a:r>
              <a:rPr lang="en-US" dirty="0" smtClean="0"/>
              <a:t> </a:t>
            </a:r>
            <a:r>
              <a:rPr lang="en-US" dirty="0" err="1" smtClean="0"/>
              <a:t>vznikl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třetím</a:t>
            </a:r>
            <a:r>
              <a:rPr lang="en-US" dirty="0" smtClean="0"/>
              <a:t> </a:t>
            </a:r>
            <a:r>
              <a:rPr lang="en-US" dirty="0" err="1" smtClean="0"/>
              <a:t>tisíciletí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počátkem</a:t>
            </a:r>
            <a:r>
              <a:rPr lang="en-US" dirty="0" smtClean="0"/>
              <a:t> </a:t>
            </a:r>
            <a:r>
              <a:rPr lang="en-US" dirty="0" err="1" smtClean="0"/>
              <a:t>našeho</a:t>
            </a:r>
            <a:r>
              <a:rPr lang="en-US" dirty="0" smtClean="0"/>
              <a:t> </a:t>
            </a:r>
            <a:r>
              <a:rPr lang="en-US" dirty="0" err="1" smtClean="0"/>
              <a:t>letopočtu</a:t>
            </a:r>
            <a:r>
              <a:rPr lang="en-US" dirty="0" smtClean="0"/>
              <a:t>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skutečnosti</a:t>
            </a:r>
            <a:r>
              <a:rPr lang="en-US" dirty="0" smtClean="0"/>
              <a:t> je ale </a:t>
            </a:r>
            <a:r>
              <a:rPr lang="en-US" dirty="0" err="1" smtClean="0"/>
              <a:t>datování</a:t>
            </a:r>
            <a:r>
              <a:rPr lang="en-US" dirty="0" smtClean="0"/>
              <a:t> </a:t>
            </a:r>
            <a:r>
              <a:rPr lang="en-US" dirty="0" err="1" smtClean="0"/>
              <a:t>nejisté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vůbec</a:t>
            </a:r>
            <a:r>
              <a:rPr lang="en-US" dirty="0" smtClean="0"/>
              <a:t> </a:t>
            </a:r>
            <a:r>
              <a:rPr lang="en-US" dirty="0" err="1" smtClean="0"/>
              <a:t>největší</a:t>
            </a:r>
            <a:r>
              <a:rPr lang="en-US" dirty="0" smtClean="0"/>
              <a:t> </a:t>
            </a:r>
            <a:r>
              <a:rPr lang="en-US" dirty="0" err="1" smtClean="0"/>
              <a:t>pravěkou</a:t>
            </a:r>
            <a:r>
              <a:rPr lang="en-US" dirty="0" smtClean="0"/>
              <a:t> </a:t>
            </a:r>
            <a:r>
              <a:rPr lang="en-US" dirty="0" err="1" smtClean="0"/>
              <a:t>podzemní</a:t>
            </a:r>
            <a:r>
              <a:rPr lang="en-US" dirty="0" smtClean="0"/>
              <a:t> </a:t>
            </a:r>
            <a:r>
              <a:rPr lang="en-US" dirty="0" err="1" smtClean="0"/>
              <a:t>stavbu</a:t>
            </a:r>
            <a:r>
              <a:rPr lang="en-US" dirty="0" smtClean="0"/>
              <a:t> v </a:t>
            </a:r>
            <a:r>
              <a:rPr lang="en-US" dirty="0" err="1" smtClean="0"/>
              <a:t>Evropě</a:t>
            </a:r>
            <a:r>
              <a:rPr lang="en-US" dirty="0" smtClean="0"/>
              <a:t>. </a:t>
            </a:r>
            <a:r>
              <a:rPr lang="en-US" dirty="0" err="1" smtClean="0"/>
              <a:t>Úžasná</a:t>
            </a:r>
            <a:r>
              <a:rPr lang="en-US" dirty="0" smtClean="0"/>
              <a:t> je </a:t>
            </a: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technologie</a:t>
            </a:r>
            <a:r>
              <a:rPr lang="en-US" dirty="0" smtClean="0"/>
              <a:t>, </a:t>
            </a:r>
            <a:r>
              <a:rPr lang="en-US" dirty="0" err="1" smtClean="0"/>
              <a:t>kterou</a:t>
            </a:r>
            <a:r>
              <a:rPr lang="en-US" dirty="0" smtClean="0"/>
              <a:t> </a:t>
            </a:r>
            <a:r>
              <a:rPr lang="en-US" dirty="0" err="1" smtClean="0"/>
              <a:t>byla</a:t>
            </a:r>
            <a:r>
              <a:rPr lang="en-US" dirty="0" smtClean="0"/>
              <a:t> </a:t>
            </a:r>
            <a:r>
              <a:rPr lang="en-US" dirty="0" err="1" smtClean="0"/>
              <a:t>postavena</a:t>
            </a:r>
            <a:r>
              <a:rPr lang="en-US" dirty="0" smtClean="0"/>
              <a:t>. </a:t>
            </a:r>
            <a:r>
              <a:rPr lang="en-US" dirty="0" err="1" smtClean="0"/>
              <a:t>Pravěcí</a:t>
            </a:r>
            <a:r>
              <a:rPr lang="en-US" dirty="0" smtClean="0"/>
              <a:t> </a:t>
            </a:r>
            <a:r>
              <a:rPr lang="en-US" dirty="0" err="1" smtClean="0"/>
              <a:t>inženýři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</a:t>
            </a:r>
            <a:r>
              <a:rPr lang="en-US" dirty="0" err="1" smtClean="0"/>
              <a:t>zbudovali</a:t>
            </a:r>
            <a:r>
              <a:rPr lang="en-US" dirty="0" smtClean="0"/>
              <a:t> </a:t>
            </a:r>
            <a:r>
              <a:rPr lang="en-US" dirty="0" err="1" smtClean="0"/>
              <a:t>podobným</a:t>
            </a:r>
            <a:r>
              <a:rPr lang="en-US" dirty="0" smtClean="0"/>
              <a:t> </a:t>
            </a:r>
            <a:r>
              <a:rPr lang="en-US" dirty="0" err="1" smtClean="0"/>
              <a:t>způsobem</a:t>
            </a:r>
            <a:r>
              <a:rPr lang="en-US" dirty="0" smtClean="0"/>
              <a:t>, </a:t>
            </a:r>
            <a:r>
              <a:rPr lang="en-US" dirty="0" err="1" smtClean="0"/>
              <a:t>jakým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staví</a:t>
            </a:r>
            <a:r>
              <a:rPr lang="en-US" dirty="0" smtClean="0"/>
              <a:t> </a:t>
            </a:r>
            <a:r>
              <a:rPr lang="en-US" dirty="0" err="1" smtClean="0"/>
              <a:t>některé</a:t>
            </a:r>
            <a:r>
              <a:rPr lang="en-US" dirty="0" smtClean="0"/>
              <a:t> </a:t>
            </a:r>
            <a:r>
              <a:rPr lang="en-US" dirty="0" err="1" smtClean="0"/>
              <a:t>podzemní</a:t>
            </a:r>
            <a:r>
              <a:rPr lang="en-US" dirty="0" smtClean="0"/>
              <a:t> </a:t>
            </a:r>
            <a:r>
              <a:rPr lang="en-US" dirty="0" err="1" smtClean="0"/>
              <a:t>objekty</a:t>
            </a:r>
            <a:r>
              <a:rPr lang="en-US" dirty="0" smtClean="0"/>
              <a:t>: do </a:t>
            </a:r>
            <a:r>
              <a:rPr lang="en-US" dirty="0" err="1" smtClean="0"/>
              <a:t>otevřené</a:t>
            </a:r>
            <a:r>
              <a:rPr lang="en-US" dirty="0" smtClean="0"/>
              <a:t> </a:t>
            </a:r>
            <a:r>
              <a:rPr lang="en-US" dirty="0" err="1" smtClean="0"/>
              <a:t>jámy</a:t>
            </a:r>
            <a:r>
              <a:rPr lang="en-US" dirty="0" smtClean="0"/>
              <a:t>. </a:t>
            </a:r>
            <a:r>
              <a:rPr lang="en-US" dirty="0" err="1" smtClean="0"/>
              <a:t>Pouze</a:t>
            </a:r>
            <a:r>
              <a:rPr lang="en-US" dirty="0" smtClean="0"/>
              <a:t> s </a:t>
            </a:r>
            <a:r>
              <a:rPr lang="en-US" dirty="0" err="1" smtClean="0"/>
              <a:t>tím</a:t>
            </a:r>
            <a:r>
              <a:rPr lang="en-US" dirty="0" smtClean="0"/>
              <a:t> </a:t>
            </a:r>
            <a:r>
              <a:rPr lang="en-US" dirty="0" err="1" smtClean="0"/>
              <a:t>rozdílem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nelili</a:t>
            </a:r>
            <a:r>
              <a:rPr lang="en-US" dirty="0" smtClean="0"/>
              <a:t> </a:t>
            </a:r>
            <a:r>
              <a:rPr lang="en-US" dirty="0" err="1" smtClean="0"/>
              <a:t>beton</a:t>
            </a:r>
            <a:r>
              <a:rPr lang="en-US" dirty="0" smtClean="0"/>
              <a:t> do </a:t>
            </a:r>
            <a:r>
              <a:rPr lang="en-US" dirty="0" err="1" smtClean="0"/>
              <a:t>připravených</a:t>
            </a:r>
            <a:r>
              <a:rPr lang="en-US" dirty="0" smtClean="0"/>
              <a:t> </a:t>
            </a:r>
            <a:r>
              <a:rPr lang="en-US" dirty="0" err="1" smtClean="0"/>
              <a:t>bednění</a:t>
            </a:r>
            <a:r>
              <a:rPr lang="en-US" dirty="0" smtClean="0"/>
              <a:t>, ale </a:t>
            </a:r>
            <a:r>
              <a:rPr lang="en-US" dirty="0" err="1" smtClean="0"/>
              <a:t>spouštěli</a:t>
            </a:r>
            <a:r>
              <a:rPr lang="en-US" dirty="0" smtClean="0"/>
              <a:t> do </a:t>
            </a:r>
            <a:r>
              <a:rPr lang="en-US" dirty="0" err="1" smtClean="0"/>
              <a:t>výkopu</a:t>
            </a:r>
            <a:r>
              <a:rPr lang="en-US" dirty="0" smtClean="0"/>
              <a:t> </a:t>
            </a:r>
            <a:r>
              <a:rPr lang="en-US" dirty="0" err="1" smtClean="0"/>
              <a:t>obrovské</a:t>
            </a:r>
            <a:r>
              <a:rPr lang="en-US" dirty="0" smtClean="0"/>
              <a:t> </a:t>
            </a:r>
            <a:r>
              <a:rPr lang="en-US" dirty="0" err="1" smtClean="0"/>
              <a:t>kamenné</a:t>
            </a:r>
            <a:r>
              <a:rPr lang="en-US" dirty="0" smtClean="0"/>
              <a:t> </a:t>
            </a:r>
            <a:r>
              <a:rPr lang="en-US" dirty="0" err="1" smtClean="0"/>
              <a:t>bloky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smtClean="0"/>
              <a:t>Stěny prostory o rozloze přibližně 150 čtverečních metrů tvoří pouhých 31 kyklopských kamenných desek. Jejich celková hmotnost dosahuje 1600 tun.</a:t>
            </a:r>
            <a:endParaRPr lang="cs-CZ" sz="2700" smtClean="0"/>
          </a:p>
          <a:p>
            <a:pPr eaLnBrk="1" hangingPunct="1">
              <a:lnSpc>
                <a:spcPct val="90000"/>
              </a:lnSpc>
            </a:pPr>
            <a:r>
              <a:rPr lang="en-US" sz="2700" smtClean="0"/>
              <a:t> Největší má šířku 12 metrů, výšku 7 metrů, tloušťku 2 metry a váží úctyhodných 320 tun. </a:t>
            </a:r>
            <a:endParaRPr lang="cs-CZ" sz="2700" smtClean="0"/>
          </a:p>
          <a:p>
            <a:pPr eaLnBrk="1" hangingPunct="1">
              <a:lnSpc>
                <a:spcPct val="90000"/>
              </a:lnSpc>
            </a:pPr>
            <a:r>
              <a:rPr lang="en-US" sz="2700" smtClean="0"/>
              <a:t>Techniku, jíž to uskutečnili, a ekonomické zázemí, které takový podnik umožnilo, si dnes umíme představit stěží. </a:t>
            </a:r>
            <a:endParaRPr lang="cs-CZ" sz="2700" smtClean="0"/>
          </a:p>
          <a:p>
            <a:pPr eaLnBrk="1" hangingPunct="1">
              <a:lnSpc>
                <a:spcPct val="90000"/>
              </a:lnSpc>
            </a:pPr>
            <a:r>
              <a:rPr lang="en-US" sz="2700" smtClean="0"/>
              <a:t>Jisté je, že neměli jeřáby ani jiné těžké stroje, bez kterých by to dnes nešlo. </a:t>
            </a:r>
            <a:endParaRPr lang="cs-CZ" sz="2700" smtClean="0"/>
          </a:p>
          <a:p>
            <a:pPr eaLnBrk="1" hangingPunct="1">
              <a:lnSpc>
                <a:spcPct val="90000"/>
              </a:lnSpc>
            </a:pPr>
            <a:r>
              <a:rPr lang="en-US" sz="2700" smtClean="0"/>
              <a:t>Kvádry byly vytěženy z lomu vzdáleného asi kilometr a  stavitelé museli kolosy o hmotnosti lokomotivy přepravovat nerovným terénem, po němž sotva vedly silnice.</a:t>
            </a:r>
          </a:p>
          <a:p>
            <a:pPr eaLnBrk="1" hangingPunct="1">
              <a:lnSpc>
                <a:spcPct val="90000"/>
              </a:lnSpc>
            </a:pPr>
            <a:endParaRPr lang="en-US" sz="2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NEOLIT - MLADŠÍ DOBA KAMENNÁ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6000-3000 let </a:t>
            </a:r>
            <a:r>
              <a:rPr lang="en-US" b="1" dirty="0" err="1" smtClean="0"/>
              <a:t>př.n.l</a:t>
            </a:r>
            <a:r>
              <a:rPr lang="en-US" b="1" dirty="0" smtClean="0"/>
              <a:t>.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u="sng" dirty="0" smtClean="0"/>
              <a:t>Neolitická revoluce</a:t>
            </a:r>
            <a:endParaRPr lang="en-US" b="1" u="sng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Vysychání některých oblastí, kde žili lovci 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</a:t>
            </a:r>
            <a:r>
              <a:rPr lang="cs-CZ" dirty="0" smtClean="0"/>
              <a:t>řisvojovací hospodářství přechází v produktivní hospodářství - první společenské dělbě práce (mezi mužem a ženou, mladými a starými)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Základem obživy </a:t>
            </a:r>
            <a:r>
              <a:rPr lang="en-US" dirty="0" smtClean="0"/>
              <a:t>– </a:t>
            </a:r>
            <a:r>
              <a:rPr lang="cs-CZ" dirty="0" smtClean="0"/>
              <a:t>zemědělství</a:t>
            </a:r>
            <a:r>
              <a:rPr lang="en-US" dirty="0" smtClean="0"/>
              <a:t> 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Žďáření </a:t>
            </a:r>
            <a:r>
              <a:rPr lang="cs-CZ" dirty="0"/>
              <a:t>lesů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</a:t>
            </a:r>
            <a:r>
              <a:rPr lang="cs-CZ" dirty="0" smtClean="0"/>
              <a:t>omestikac</a:t>
            </a:r>
            <a:r>
              <a:rPr lang="en-US" dirty="0" smtClean="0"/>
              <a:t>e</a:t>
            </a:r>
            <a:r>
              <a:rPr lang="cs-CZ" dirty="0" smtClean="0"/>
              <a:t> zvířat</a:t>
            </a:r>
            <a:r>
              <a:rPr lang="cs-CZ" dirty="0"/>
              <a:t>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Nástroje</a:t>
            </a:r>
            <a:r>
              <a:rPr lang="en-US" dirty="0" smtClean="0"/>
              <a:t> - </a:t>
            </a:r>
            <a:r>
              <a:rPr lang="en-US" dirty="0" err="1" smtClean="0"/>
              <a:t>kamenné</a:t>
            </a:r>
            <a:r>
              <a:rPr lang="en-US" dirty="0" smtClean="0"/>
              <a:t> </a:t>
            </a:r>
            <a:r>
              <a:rPr lang="en-US" dirty="0" err="1" smtClean="0"/>
              <a:t>nástroje</a:t>
            </a:r>
            <a:r>
              <a:rPr lang="en-US" dirty="0" smtClean="0"/>
              <a:t> ( </a:t>
            </a:r>
            <a:r>
              <a:rPr lang="en-US" dirty="0" err="1" smtClean="0"/>
              <a:t>sekera</a:t>
            </a:r>
            <a:r>
              <a:rPr lang="en-US" dirty="0" smtClean="0"/>
              <a:t>, </a:t>
            </a:r>
            <a:r>
              <a:rPr lang="en-US" dirty="0" err="1" smtClean="0"/>
              <a:t>srpy</a:t>
            </a:r>
            <a:r>
              <a:rPr lang="en-US" dirty="0" smtClean="0"/>
              <a:t> ), </a:t>
            </a:r>
            <a:r>
              <a:rPr lang="en-US" dirty="0" err="1" smtClean="0"/>
              <a:t>orací</a:t>
            </a:r>
            <a:r>
              <a:rPr lang="en-US" dirty="0" smtClean="0"/>
              <a:t> </a:t>
            </a:r>
            <a:r>
              <a:rPr lang="en-US" dirty="0" err="1" smtClean="0"/>
              <a:t>nářadí</a:t>
            </a:r>
            <a:r>
              <a:rPr lang="en-US" dirty="0" smtClean="0"/>
              <a:t> - </a:t>
            </a:r>
            <a:r>
              <a:rPr lang="en-US" dirty="0" err="1" smtClean="0"/>
              <a:t>hák</a:t>
            </a:r>
            <a:r>
              <a:rPr lang="en-US" dirty="0" smtClean="0"/>
              <a:t> ( </a:t>
            </a:r>
            <a:r>
              <a:rPr lang="en-US" dirty="0" err="1" smtClean="0"/>
              <a:t>rádlo</a:t>
            </a:r>
            <a:r>
              <a:rPr lang="en-US" dirty="0" smtClean="0"/>
              <a:t> 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</a:t>
            </a:r>
            <a:r>
              <a:rPr lang="cs-CZ" dirty="0" smtClean="0"/>
              <a:t>ýroba keramiky</a:t>
            </a:r>
            <a:r>
              <a:rPr lang="en-US" dirty="0" smtClean="0"/>
              <a:t> - k </a:t>
            </a:r>
            <a:r>
              <a:rPr lang="en-US" dirty="0" err="1" smtClean="0"/>
              <a:t>uskladnění</a:t>
            </a:r>
            <a:r>
              <a:rPr lang="en-US" dirty="0" smtClean="0"/>
              <a:t> </a:t>
            </a:r>
            <a:r>
              <a:rPr lang="en-US" dirty="0" err="1" smtClean="0"/>
              <a:t>zrní</a:t>
            </a:r>
            <a:r>
              <a:rPr lang="en-US" dirty="0" smtClean="0"/>
              <a:t>, </a:t>
            </a:r>
            <a:r>
              <a:rPr lang="en-US" dirty="0" err="1" smtClean="0"/>
              <a:t>mléka</a:t>
            </a:r>
            <a:r>
              <a:rPr lang="en-US" dirty="0" smtClean="0"/>
              <a:t>, </a:t>
            </a:r>
            <a:r>
              <a:rPr lang="en-US" dirty="0" err="1" smtClean="0"/>
              <a:t>vody</a:t>
            </a:r>
            <a:r>
              <a:rPr lang="en-US" dirty="0" smtClean="0"/>
              <a:t>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</a:t>
            </a:r>
            <a:r>
              <a:rPr lang="cs-CZ" dirty="0" smtClean="0"/>
              <a:t>áboženství</a:t>
            </a:r>
            <a:r>
              <a:rPr lang="en-US" dirty="0" smtClean="0"/>
              <a:t> –</a:t>
            </a:r>
            <a:r>
              <a:rPr lang="en-US" b="1" dirty="0" smtClean="0"/>
              <a:t> </a:t>
            </a:r>
            <a:r>
              <a:rPr lang="en-US" dirty="0" err="1" smtClean="0"/>
              <a:t>svatyně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</a:t>
            </a:r>
            <a:r>
              <a:rPr lang="cs-CZ" dirty="0" smtClean="0"/>
              <a:t>stetické projevy:malby, šperky, sošky, rytiny…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</a:t>
            </a:r>
            <a:r>
              <a:rPr lang="cs-CZ" dirty="0" smtClean="0"/>
              <a:t>tavba trvalých obydlí</a:t>
            </a:r>
            <a:r>
              <a:rPr lang="en-US" dirty="0" smtClean="0"/>
              <a:t> - </a:t>
            </a:r>
            <a:r>
              <a:rPr lang="en-US" dirty="0" err="1" smtClean="0"/>
              <a:t>Obydlí</a:t>
            </a:r>
            <a:r>
              <a:rPr lang="en-US" dirty="0" smtClean="0"/>
              <a:t> -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sušených</a:t>
            </a:r>
            <a:r>
              <a:rPr lang="en-US" dirty="0" smtClean="0"/>
              <a:t> </a:t>
            </a:r>
            <a:r>
              <a:rPr lang="en-US" dirty="0" err="1" smtClean="0"/>
              <a:t>hliněných</a:t>
            </a:r>
            <a:r>
              <a:rPr lang="en-US" dirty="0" smtClean="0"/>
              <a:t> </a:t>
            </a:r>
            <a:r>
              <a:rPr lang="en-US" dirty="0" err="1" smtClean="0"/>
              <a:t>hrud</a:t>
            </a:r>
            <a:r>
              <a:rPr lang="en-US" dirty="0" smtClean="0"/>
              <a:t> ( </a:t>
            </a:r>
            <a:r>
              <a:rPr lang="en-US" dirty="0" err="1" smtClean="0"/>
              <a:t>cihly</a:t>
            </a:r>
            <a:r>
              <a:rPr lang="en-US" dirty="0" smtClean="0"/>
              <a:t> ) pro </a:t>
            </a:r>
            <a:r>
              <a:rPr lang="en-US" dirty="0" err="1" smtClean="0"/>
              <a:t>velkorodiny</a:t>
            </a:r>
            <a:r>
              <a:rPr lang="en-US" dirty="0" smtClean="0"/>
              <a:t> s </a:t>
            </a:r>
            <a:r>
              <a:rPr lang="en-US" dirty="0" err="1" smtClean="0"/>
              <a:t>ohništěm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</a:t>
            </a:r>
            <a:r>
              <a:rPr lang="cs-CZ" dirty="0" smtClean="0"/>
              <a:t>znik řemesel</a:t>
            </a:r>
            <a:r>
              <a:rPr lang="en-US" dirty="0" smtClean="0"/>
              <a:t> - </a:t>
            </a:r>
            <a:r>
              <a:rPr lang="cs-CZ" dirty="0" smtClean="0"/>
              <a:t>tkalcovství</a:t>
            </a:r>
            <a:r>
              <a:rPr lang="en-US" dirty="0" smtClean="0"/>
              <a:t>, </a:t>
            </a:r>
            <a:r>
              <a:rPr lang="en-US" dirty="0" err="1" smtClean="0"/>
              <a:t>tesařství</a:t>
            </a:r>
            <a:r>
              <a:rPr lang="en-US" dirty="0" smtClean="0"/>
              <a:t> a </a:t>
            </a:r>
            <a:r>
              <a:rPr lang="en-US" dirty="0" err="1" smtClean="0"/>
              <a:t>hrnčířství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Změna</a:t>
            </a:r>
            <a:r>
              <a:rPr lang="en-US" dirty="0" smtClean="0"/>
              <a:t> </a:t>
            </a:r>
            <a:r>
              <a:rPr lang="en-US" dirty="0" err="1" smtClean="0"/>
              <a:t>matriarchátu</a:t>
            </a:r>
            <a:r>
              <a:rPr lang="en-US" dirty="0" smtClean="0"/>
              <a:t> v </a:t>
            </a:r>
            <a:r>
              <a:rPr lang="en-US" dirty="0" err="1" smtClean="0"/>
              <a:t>patriarchát</a:t>
            </a:r>
            <a:r>
              <a:rPr lang="en-US" dirty="0" smtClean="0"/>
              <a:t> - </a:t>
            </a:r>
            <a:r>
              <a:rPr lang="en-US" dirty="0" err="1" smtClean="0"/>
              <a:t>muž</a:t>
            </a:r>
            <a:r>
              <a:rPr lang="en-US" dirty="0" smtClean="0"/>
              <a:t> se </a:t>
            </a:r>
            <a:r>
              <a:rPr lang="en-US" dirty="0" err="1" smtClean="0"/>
              <a:t>stává</a:t>
            </a:r>
            <a:r>
              <a:rPr lang="en-US" dirty="0" smtClean="0"/>
              <a:t> </a:t>
            </a:r>
            <a:r>
              <a:rPr lang="en-US" dirty="0" err="1" smtClean="0"/>
              <a:t>obráncem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neohouseshort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2000"/>
            <a:ext cx="54864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\Desktop\article-page-main_ehow_images_a07_rr_5s_list-neolithic-stone-tools-800x8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276600"/>
            <a:ext cx="28575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 descr="C:\Users\User\Desktop\saddle_quern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14400"/>
            <a:ext cx="1905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C:\Users\User\Desktop\Neolithic-tools[1]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914400"/>
            <a:ext cx="12858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 descr="C:\Users\User\Desktop\17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3048000"/>
            <a:ext cx="1905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 descr="C:\Users\User\Desktop\6DE52-neolithic[1]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066800"/>
            <a:ext cx="12858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User\Desktop\5917339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152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200" smtClean="0"/>
              <a:t>V</a:t>
            </a:r>
            <a:r>
              <a:rPr lang="en-US" sz="2200" smtClean="0"/>
              <a:t>znik keramiky – </a:t>
            </a:r>
            <a:r>
              <a:rPr lang="cs-CZ" sz="2200" smtClean="0"/>
              <a:t>n</a:t>
            </a:r>
            <a:r>
              <a:rPr lang="en-US" sz="2200" smtClean="0"/>
              <a:t>ádoby sloužily k ukládání potravin a vaření </a:t>
            </a:r>
            <a:endParaRPr lang="cs-CZ" sz="2200" smtClean="0"/>
          </a:p>
          <a:p>
            <a:pPr eaLnBrk="1" hangingPunct="1">
              <a:lnSpc>
                <a:spcPct val="80000"/>
              </a:lnSpc>
            </a:pPr>
            <a:r>
              <a:rPr lang="cs-CZ" sz="2200" smtClean="0"/>
              <a:t>S</a:t>
            </a:r>
            <a:r>
              <a:rPr lang="en-US" sz="2200" smtClean="0"/>
              <a:t>točení válečků z jílu </a:t>
            </a:r>
            <a:r>
              <a:rPr lang="cs-CZ" sz="2200" smtClean="0"/>
              <a:t>na</a:t>
            </a:r>
            <a:r>
              <a:rPr lang="en-US" sz="2200" smtClean="0"/>
              <a:t>vršen</a:t>
            </a:r>
            <a:r>
              <a:rPr lang="cs-CZ" sz="2200" smtClean="0"/>
              <a:t>ý</a:t>
            </a:r>
            <a:r>
              <a:rPr lang="en-US" sz="2200" smtClean="0"/>
              <a:t>m na sebe</a:t>
            </a:r>
            <a:r>
              <a:rPr lang="cs-CZ" sz="2200" smtClean="0"/>
              <a:t> – </a:t>
            </a:r>
            <a:r>
              <a:rPr lang="en-US" sz="2200" smtClean="0"/>
              <a:t>uhlazením</a:t>
            </a:r>
            <a:r>
              <a:rPr lang="cs-CZ" sz="2200" smtClean="0"/>
              <a:t> se upravuje</a:t>
            </a:r>
            <a:r>
              <a:rPr lang="en-US" sz="2200" smtClean="0"/>
              <a:t> povrch. Poté </a:t>
            </a:r>
            <a:r>
              <a:rPr lang="cs-CZ" sz="2200" smtClean="0"/>
              <a:t>– zdobení ornamenty a </a:t>
            </a:r>
            <a:r>
              <a:rPr lang="en-US" sz="2200" smtClean="0"/>
              <a:t>pál</a:t>
            </a:r>
            <a:r>
              <a:rPr lang="cs-CZ" sz="2200" smtClean="0"/>
              <a:t>ení</a:t>
            </a:r>
          </a:p>
          <a:p>
            <a:pPr eaLnBrk="1" hangingPunct="1">
              <a:lnSpc>
                <a:spcPct val="80000"/>
              </a:lnSpc>
            </a:pPr>
            <a:r>
              <a:rPr lang="cs-CZ" sz="2200" smtClean="0"/>
              <a:t>M</a:t>
            </a:r>
            <a:r>
              <a:rPr lang="en-US" sz="2200" smtClean="0"/>
              <a:t>otivy</a:t>
            </a:r>
            <a:r>
              <a:rPr lang="cs-CZ" sz="2200" smtClean="0"/>
              <a:t> - </a:t>
            </a:r>
            <a:r>
              <a:rPr lang="en-US" sz="2200" smtClean="0"/>
              <a:t>geometrizace, schematiza</a:t>
            </a:r>
            <a:r>
              <a:rPr lang="cs-CZ" sz="2200" smtClean="0"/>
              <a:t>c</a:t>
            </a:r>
            <a:r>
              <a:rPr lang="en-US" sz="2200" smtClean="0"/>
              <a:t>e, zjednodušování</a:t>
            </a:r>
            <a:endParaRPr lang="cs-CZ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              - </a:t>
            </a:r>
            <a:r>
              <a:rPr lang="en-US" sz="2200" smtClean="0"/>
              <a:t>spirála, kosočtverec</a:t>
            </a:r>
            <a:r>
              <a:rPr lang="cs-CZ" sz="2200" smtClean="0"/>
              <a:t>, trojúhelník, meandr atd.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sz="2200" smtClean="0"/>
          </a:p>
          <a:p>
            <a:pPr eaLnBrk="1" hangingPunct="1">
              <a:lnSpc>
                <a:spcPct val="80000"/>
              </a:lnSpc>
            </a:pPr>
            <a:r>
              <a:rPr lang="cs-CZ" sz="2200" smtClean="0"/>
              <a:t>Tvary                                                                                                                   </a:t>
            </a:r>
            <a:r>
              <a:rPr lang="en-US" sz="2200" smtClean="0"/>
              <a:t>a) zvoncová keramika</a:t>
            </a:r>
            <a:br>
              <a:rPr lang="en-US" sz="2200" smtClean="0"/>
            </a:br>
            <a:r>
              <a:rPr lang="en-US" sz="2200" smtClean="0"/>
              <a:t>b) pohárová keramika</a:t>
            </a:r>
            <a:endParaRPr lang="cs-CZ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200" smtClean="0"/>
          </a:p>
          <a:p>
            <a:pPr eaLnBrk="1" hangingPunct="1">
              <a:lnSpc>
                <a:spcPct val="80000"/>
              </a:lnSpc>
            </a:pPr>
            <a:r>
              <a:rPr lang="en-US" sz="2200" smtClean="0"/>
              <a:t> </a:t>
            </a:r>
            <a:r>
              <a:rPr lang="cs-CZ" sz="2200" smtClean="0"/>
              <a:t>Zdobení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1)Volutová=lineární keramika-zdobena liniemi-</a:t>
            </a:r>
            <a:r>
              <a:rPr lang="en-US" sz="2200" smtClean="0"/>
              <a:t> </a:t>
            </a:r>
            <a:r>
              <a:rPr lang="cs-CZ" sz="2200" smtClean="0"/>
              <a:t>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    </a:t>
            </a:r>
            <a:r>
              <a:rPr lang="en-US" sz="2200" smtClean="0"/>
              <a:t>nazvan</a:t>
            </a:r>
            <a:r>
              <a:rPr lang="cs-CZ" sz="2200" smtClean="0"/>
              <a:t>á</a:t>
            </a:r>
            <a:r>
              <a:rPr lang="en-US" sz="2200" smtClean="0"/>
              <a:t> podle charakteristické výzdoby </a:t>
            </a:r>
            <a:r>
              <a:rPr lang="cs-CZ" sz="2200" smtClean="0"/>
              <a:t>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    </a:t>
            </a:r>
            <a:r>
              <a:rPr lang="en-US" sz="2200" smtClean="0"/>
              <a:t>nádob</a:t>
            </a:r>
            <a:r>
              <a:rPr lang="cs-CZ" sz="2200" smtClean="0"/>
              <a:t>,</a:t>
            </a:r>
            <a:r>
              <a:rPr lang="en-US" sz="2200" smtClean="0"/>
              <a:t> rovnými či zavinutými čarami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2)Vypíchaná keramika-zdobena pomocí vpichů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3) Šňůrová keramika – zdobena otiskem kroucené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200" smtClean="0"/>
              <a:t>        šňůrky</a:t>
            </a:r>
            <a:endParaRPr lang="en-US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632</Words>
  <Application>Microsoft Office PowerPoint</Application>
  <PresentationFormat>Předvádění na obrazovce (4:3)</PresentationFormat>
  <Paragraphs>85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Θέμα του Office</vt:lpstr>
      <vt:lpstr>MEZOLIT – NEOLIT  10 000 – 3 000 let př.n.l</vt:lpstr>
      <vt:lpstr> Pagaralam, Indonésie Jeskyně sloužila nejspíše jako obydlí, protože podlahy jsou suché. V blízkosti se nachází dalších třináct jeskynních komplexů. </vt:lpstr>
      <vt:lpstr>Další ukázky</vt:lpstr>
      <vt:lpstr>Prezentace aplikace PowerPoint</vt:lpstr>
      <vt:lpstr>NEOLIT - MLADŠÍ DOBA KAMENNÁ:   6000-3000 let př.n.l. </vt:lpstr>
      <vt:lpstr>Prezentace aplikace PowerPoint</vt:lpstr>
      <vt:lpstr>Prezentace aplikace PowerPoint</vt:lpstr>
      <vt:lpstr>Prezentace aplikace PowerPoint</vt:lpstr>
      <vt:lpstr>Prezentace aplikace PowerPoint</vt:lpstr>
      <vt:lpstr>Zvoncová keramika</vt:lpstr>
      <vt:lpstr>Pohárová keramika</vt:lpstr>
      <vt:lpstr>Volutová – lineární keramika</vt:lpstr>
      <vt:lpstr>Prezentace aplikace PowerPoint</vt:lpstr>
      <vt:lpstr>Prezentace aplikace PowerPoint</vt:lpstr>
      <vt:lpstr>Vypíchaná keramika</vt:lpstr>
      <vt:lpstr>Prezentace aplikace PowerPoint</vt:lpstr>
      <vt:lpstr>Šňůrová keramika</vt:lpstr>
      <vt:lpstr>Prezentace aplikace PowerPoint</vt:lpstr>
      <vt:lpstr>Prezentace aplikace PowerPoint</vt:lpstr>
      <vt:lpstr>  Architektonické stavby počátek architektury  </vt:lpstr>
      <vt:lpstr>Dispilio – Řecko Jezerní sídliště 7 000 př.n.l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Kultovní stavby megalitické stavby –obrovské, kamenné  mega = velký, lithos = kámen</vt:lpstr>
      <vt:lpstr>Menhir</vt:lpstr>
      <vt:lpstr>Dolmen</vt:lpstr>
      <vt:lpstr>Kromlech  Stonehenge, Anglie 3 000 -1 900 př.n.l.</vt:lpstr>
      <vt:lpstr>Prezentace aplikace PowerPoint</vt:lpstr>
      <vt:lpstr>Prezentace aplikace PowerPoint</vt:lpstr>
      <vt:lpstr>Prezentace aplikace PowerPoint</vt:lpstr>
      <vt:lpstr>Účel Stonehenge</vt:lpstr>
      <vt:lpstr>Menga Španělsko</vt:lpstr>
      <vt:lpstr>Prezentace aplikace PowerPoint</vt:lpstr>
      <vt:lpstr>Prezentace aplikace PowerPoint</vt:lpstr>
      <vt:lpstr>Účel Mengy ?? 3 000 př.n.l. ??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MEZOTIT – NEOLIT  10 000 – 3000 let př.n.</dc:title>
  <dc:creator>User</dc:creator>
  <cp:lastModifiedBy>HP</cp:lastModifiedBy>
  <cp:revision>70</cp:revision>
  <dcterms:created xsi:type="dcterms:W3CDTF">2011-10-08T10:34:33Z</dcterms:created>
  <dcterms:modified xsi:type="dcterms:W3CDTF">2017-10-18T09:23:18Z</dcterms:modified>
</cp:coreProperties>
</file>