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77" r:id="rId4"/>
    <p:sldId id="278" r:id="rId5"/>
    <p:sldId id="262" r:id="rId6"/>
    <p:sldId id="286" r:id="rId7"/>
    <p:sldId id="268" r:id="rId8"/>
    <p:sldId id="261" r:id="rId9"/>
    <p:sldId id="284" r:id="rId10"/>
    <p:sldId id="285" r:id="rId11"/>
    <p:sldId id="280" r:id="rId12"/>
    <p:sldId id="263" r:id="rId13"/>
    <p:sldId id="270" r:id="rId14"/>
    <p:sldId id="281" r:id="rId15"/>
    <p:sldId id="282" r:id="rId16"/>
    <p:sldId id="276" r:id="rId17"/>
    <p:sldId id="269" r:id="rId18"/>
    <p:sldId id="288" r:id="rId19"/>
    <p:sldId id="260" r:id="rId20"/>
    <p:sldId id="264" r:id="rId21"/>
    <p:sldId id="265" r:id="rId22"/>
    <p:sldId id="266" r:id="rId23"/>
    <p:sldId id="267" r:id="rId24"/>
    <p:sldId id="287" r:id="rId25"/>
    <p:sldId id="289" r:id="rId26"/>
    <p:sldId id="290" r:id="rId27"/>
    <p:sldId id="294" r:id="rId28"/>
    <p:sldId id="292" r:id="rId29"/>
    <p:sldId id="295" r:id="rId30"/>
    <p:sldId id="296" r:id="rId31"/>
    <p:sldId id="299" r:id="rId32"/>
    <p:sldId id="275" r:id="rId33"/>
    <p:sldId id="291" r:id="rId34"/>
    <p:sldId id="308" r:id="rId35"/>
    <p:sldId id="272" r:id="rId36"/>
    <p:sldId id="297" r:id="rId37"/>
    <p:sldId id="307" r:id="rId38"/>
    <p:sldId id="306" r:id="rId39"/>
    <p:sldId id="298" r:id="rId40"/>
    <p:sldId id="300" r:id="rId41"/>
    <p:sldId id="301" r:id="rId42"/>
    <p:sldId id="305" r:id="rId43"/>
    <p:sldId id="302" r:id="rId44"/>
    <p:sldId id="304" r:id="rId45"/>
    <p:sldId id="309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A68260-6DDF-4F60-B8E5-966F6D3CDAF8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0CECC-9B43-48E6-BD85-04C322F2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742C68-CD17-492D-8436-18813B4A90E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Faistos: současný stav, rekonstrukce, situační plán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Symboli – hieroglyfické, některé převedeny do lineárního písma A</a:t>
            </a:r>
            <a:endParaRPr lang="en-US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50DF5-9704-41A2-9E5D-7FC0B386E0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3D108-AC3C-404F-94E7-5F8A3DA811B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54A67-44D4-4408-82B7-D96161858D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Lví brána v Mykénách: dominují argejské rovině, vůdčí město Agolidy, silný ekonomický význam. Na vrcholu pevnost, pod pevností na úbočí nechráněné sídliště. Král, dvůr, obchodníci a řemeslníci závislí na vladaři žili na akropoli chráněné kyklópským zdivem. Lví brána orientovaná k severozápadu. Na jih od Lví brány „kruh se šachtovými hroby“, zde objeveny a prozkoumány královské hroby okruhu A. Domníval se, že objevil hroby Atreovců a kruh pokládal za agoru Mykén. Podle moderních archeologů se jednalo o héroon.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6D88-14F5-4DD6-A711-0EF60E34DB25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3C28-BDF1-46DC-A258-E0248950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6141-9230-472A-AE35-0CBE6F89BB35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EA6D-7FB7-4009-8133-D2A654D9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35DC-361D-47A8-85C8-D509D257CE25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FA2D-B253-42A3-9F86-A9C23353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9E97-7787-450A-9DAA-EE3ADE84DCD3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7AA1-9631-4325-A947-A862D169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F602-BDE5-4DAF-99DE-33A886FC2F30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9FF3-E081-418D-AED8-AFECE064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8EE0-E8A4-4B8A-9C5C-BACEA43896B0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B482-712F-4F24-BC6B-66A1E7B6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CF15-D078-44E2-91B8-770087C14F19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CB3E-8B4B-4216-AC05-E4898C12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1040-88FD-4822-8CAA-65267E9C4D93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C33F-F317-4B00-8D39-3765A21AB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A6B7-0B08-430E-A63D-C38251B092CA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F11C-E09E-40D7-AAD3-5B2E0FA60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7E9E-3C17-4370-8C52-0CD13DC8CF8F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FFA-6C17-4584-9CBA-76751869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0EAA-C6EE-4ED4-AE3B-D18290CCBEC0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241-F61D-4536-BF2D-6AF19FB1C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68471A-ADA8-4B38-BC46-9B53813FF682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6AA60B-A653-4D42-8A57-5EA0978F3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r>
              <a:rPr lang="cs-CZ" b="1" smtClean="0"/>
              <a:t>Mínojská </a:t>
            </a:r>
            <a:r>
              <a:rPr lang="cs-CZ" b="1" smtClean="0">
                <a:latin typeface="Times New Roman" pitchFamily="18" charset="0"/>
              </a:rPr>
              <a:t>a mykénská</a:t>
            </a:r>
            <a:r>
              <a:rPr lang="cs-CZ" b="1" smtClean="0"/>
              <a:t> kultura</a:t>
            </a:r>
            <a:endParaRPr lang="en-US" b="1" smtClean="0"/>
          </a:p>
        </p:txBody>
      </p:sp>
      <p:sp>
        <p:nvSpPr>
          <p:cNvPr id="14338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/>
          <a:p>
            <a:r>
              <a:rPr lang="cs-CZ" sz="4400" smtClean="0">
                <a:solidFill>
                  <a:schemeClr val="tx1"/>
                </a:solidFill>
              </a:rPr>
              <a:t>Kréta</a:t>
            </a:r>
            <a:endParaRPr lang="en-US" sz="4400" smtClean="0">
              <a:solidFill>
                <a:schemeClr val="tx1"/>
              </a:solidFill>
            </a:endParaRPr>
          </a:p>
          <a:p>
            <a:endParaRPr lang="cs-CZ" sz="4400" smtClean="0">
              <a:solidFill>
                <a:schemeClr val="tx1"/>
              </a:solidFill>
            </a:endParaRPr>
          </a:p>
          <a:p>
            <a:r>
              <a:rPr lang="cs-CZ" sz="4400" smtClean="0">
                <a:solidFill>
                  <a:schemeClr val="tx1"/>
                </a:solidFill>
              </a:rPr>
              <a:t>Mykény</a:t>
            </a:r>
          </a:p>
          <a:p>
            <a:endParaRPr lang="en-US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infoglobe.cz/res/data/228/026226_56_251102.jpg?seek=1282698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93115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artmuseum.cz/resources/artMovements/kreta_hor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004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8" descr="http://www.svatbyvrecku.cz/FileHandler.ashx?FileID=72582&amp;FormatID=2&amp;TimeStamp=20111031133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2371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http://www.knihy-a.cz/wp-content/uploads/2009/12/foto1_194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34305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http://users.sch.gr/mfanouraki/project1c/images_ira/knosso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04800"/>
            <a:ext cx="3695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unter laggenrau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5817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2 - TextBox"/>
          <p:cNvSpPr txBox="1">
            <a:spLocks noChangeArrowheads="1"/>
          </p:cNvSpPr>
          <p:nvPr/>
        </p:nvSpPr>
        <p:spPr bwMode="auto">
          <a:xfrm>
            <a:off x="762000" y="5562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5603" name="3 - TextBox"/>
          <p:cNvSpPr txBox="1">
            <a:spLocks noChangeArrowheads="1"/>
          </p:cNvSpPr>
          <p:nvPr/>
        </p:nvSpPr>
        <p:spPr bwMode="auto">
          <a:xfrm>
            <a:off x="533400" y="57150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latin typeface="Calibri" pitchFamily="34" charset="0"/>
              </a:rPr>
              <a:t> Hliněné zásobnice na potravu, zvané pithoi. Hlavně pro ukládání obilovin a olivového oleje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haisto_05_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4537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phaistos_p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21063"/>
            <a:ext cx="33115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rekonstr_phaist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2276475"/>
            <a:ext cx="4537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4 - TextBox"/>
          <p:cNvSpPr txBox="1">
            <a:spLocks noChangeArrowheads="1"/>
          </p:cNvSpPr>
          <p:nvPr/>
        </p:nvSpPr>
        <p:spPr bwMode="auto">
          <a:xfrm>
            <a:off x="5715000" y="9906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latin typeface="Calibri" pitchFamily="34" charset="0"/>
              </a:rPr>
              <a:t>FAISTOS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4.bp.blogspot.com/_dcW9Vu4MUZA/TSSYhaesCBI/AAAAAAAABzc/fP9nTjBTr8A/s1600/diskos-faistou-20101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57721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2 - TextBox"/>
          <p:cNvSpPr txBox="1">
            <a:spLocks noChangeArrowheads="1"/>
          </p:cNvSpPr>
          <p:nvPr/>
        </p:nvSpPr>
        <p:spPr bwMode="auto">
          <a:xfrm>
            <a:off x="2819400" y="228600"/>
            <a:ext cx="2965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>
                <a:latin typeface="Calibri" pitchFamily="34" charset="0"/>
              </a:rPr>
              <a:t>Disk z Faistu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rtofwise.gr/pictures/Faisto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3528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http://www.artofwise.gr/pictures/Faist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3276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3 - TextBox"/>
          <p:cNvSpPr txBox="1">
            <a:spLocks noChangeArrowheads="1"/>
          </p:cNvSpPr>
          <p:nvPr/>
        </p:nvSpPr>
        <p:spPr bwMode="auto">
          <a:xfrm>
            <a:off x="685800" y="46482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Průměr – 16 cm</a:t>
            </a:r>
          </a:p>
          <a:p>
            <a:r>
              <a:rPr lang="cs-CZ">
                <a:latin typeface="Calibri" pitchFamily="34" charset="0"/>
              </a:rPr>
              <a:t>Nejstarší ukázka typografie</a:t>
            </a:r>
          </a:p>
          <a:p>
            <a:r>
              <a:rPr lang="cs-CZ">
                <a:latin typeface="Calibri" pitchFamily="34" charset="0"/>
              </a:rPr>
              <a:t>Kolem 1700 př.n.l.</a:t>
            </a:r>
          </a:p>
          <a:p>
            <a:r>
              <a:rPr lang="cs-CZ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Kréta - písmo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1900-1904	Arthur Evans – objevil Knóssos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Provedl chronologii mínojské kultury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Objevil tabulky popsané lineárním písmem A, B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Srovnáním se podařilo rozluštit lineární písmo 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Lineární písmo A vzniklo kolem 1900 př. N. l., jeho jazyk je neznámý, zůstalo nerozluštěno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Tabulky s lineárním písmem B pocházejí z Knossu, byly nalezeny také v Pylu na Peloponésu, v Mykénách a v dalších místech, kde později byla mykínská kultura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Rozluštil 1952 Michael Ventris (povoláním architekt)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hellinon.net/NeesSelides/Kriti/fotos/Anixn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48291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lingvistika.mysteria.cz/linear_soubory/linear_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019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digitalschool.minedu.gov.gr/modules/ebook/show.php/DSGYM-A105/29/156,903/images/kef02_05/SEL_049A_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762000"/>
            <a:ext cx="2533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http://www.krassanakis.gr/linear.files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685800"/>
            <a:ext cx="3657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theseus_minotau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549275"/>
            <a:ext cx="52451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- TextBox"/>
          <p:cNvSpPr txBox="1">
            <a:spLocks noChangeArrowheads="1"/>
          </p:cNvSpPr>
          <p:nvPr/>
        </p:nvSpPr>
        <p:spPr bwMode="auto">
          <a:xfrm>
            <a:off x="5638800" y="685800"/>
            <a:ext cx="335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Krétské motivy: Legenda o Théseovi a Minotaurovi;</a:t>
            </a:r>
          </a:p>
          <a:p>
            <a:r>
              <a:rPr lang="cs-CZ">
                <a:latin typeface="Calibri" pitchFamily="34" charset="0"/>
              </a:rPr>
              <a:t>O Ariadnině niti</a:t>
            </a:r>
          </a:p>
          <a:p>
            <a:r>
              <a:rPr lang="cs-CZ">
                <a:latin typeface="Calibri" pitchFamily="34" charset="0"/>
              </a:rPr>
              <a:t>Emblém krále Minoa:  jako rohy bájného Mínotaura; anebo jako dvojitá sekera rozříznutá vodorovně vedví</a:t>
            </a:r>
          </a:p>
        </p:txBody>
      </p:sp>
      <p:pic>
        <p:nvPicPr>
          <p:cNvPr id="34819" name="Picture 2" descr="http://www.sanmarkotravel.com/images/Griekenland/Kreta/Knossos/Knosso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19400"/>
            <a:ext cx="2514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karte_kreta_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0963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knossos-fres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54006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- TextBox"/>
          <p:cNvSpPr txBox="1">
            <a:spLocks noChangeArrowheads="1"/>
          </p:cNvSpPr>
          <p:nvPr/>
        </p:nvSpPr>
        <p:spPr bwMode="auto">
          <a:xfrm>
            <a:off x="228600" y="304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Časté motivy mykénských fresek: moře a tanec s býky, krétský rituál.</a:t>
            </a:r>
          </a:p>
        </p:txBody>
      </p:sp>
      <p:pic>
        <p:nvPicPr>
          <p:cNvPr id="35843" name="Picture 2" descr="http://nd01.jxs.cz/313/746/32c74823af_36970893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3333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sko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6750"/>
            <a:ext cx="3362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knossos král a velekně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19113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- TextBox"/>
          <p:cNvSpPr txBox="1">
            <a:spLocks noChangeArrowheads="1"/>
          </p:cNvSpPr>
          <p:nvPr/>
        </p:nvSpPr>
        <p:spPr bwMode="auto">
          <a:xfrm>
            <a:off x="2514600" y="0"/>
            <a:ext cx="2057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 </a:t>
            </a:r>
            <a:r>
              <a:rPr lang="cs-CZ" sz="2400">
                <a:latin typeface="Calibri" pitchFamily="34" charset="0"/>
              </a:rPr>
              <a:t>Dvorní dámy </a:t>
            </a:r>
          </a:p>
          <a:p>
            <a:r>
              <a:rPr lang="cs-CZ" sz="2400">
                <a:latin typeface="Calibri" pitchFamily="34" charset="0"/>
              </a:rPr>
              <a:t>Pařížanka </a:t>
            </a:r>
          </a:p>
          <a:p>
            <a:r>
              <a:rPr lang="cs-CZ" sz="2400">
                <a:latin typeface="Calibri" pitchFamily="34" charset="0"/>
              </a:rPr>
              <a:t>Nosiči rhyt (Rhyton – obětní nádoba)</a:t>
            </a:r>
          </a:p>
          <a:p>
            <a:r>
              <a:rPr lang="cs-CZ" sz="2400">
                <a:latin typeface="Calibri" pitchFamily="34" charset="0"/>
              </a:rPr>
              <a:t>Princ: koruna z lilií a per</a:t>
            </a:r>
          </a:p>
        </p:txBody>
      </p:sp>
      <p:pic>
        <p:nvPicPr>
          <p:cNvPr id="36867" name="Picture 2" descr="ladiesofthecourtfresc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385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parisiennefresco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220186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nosiči rhy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4248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LHIIIC%20Octopus%20Style%20stirrup%20jar%20from%20K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4238"/>
            <a:ext cx="32908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kamar 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733800"/>
            <a:ext cx="28257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LHI%20Minyan%20ware%20cup%20from%20Th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14400"/>
            <a:ext cx="20653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b%20kama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33375"/>
            <a:ext cx="14636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http://kreta.tamchci.cz/img/web/minota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"/>
            <a:ext cx="1714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golddoublea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85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sna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733800"/>
            <a:ext cx="180181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rhyt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95600"/>
            <a:ext cx="22336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sarcophagus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886200"/>
            <a:ext cx="39576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d99_mycenaean-rhyt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1676400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9 - TextBox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Sekery s dvojitým ostřím. Rhyton ve tvaru býčí hlavy, používáno při obřadech. Rohy – držadla.</a:t>
            </a:r>
          </a:p>
          <a:p>
            <a:r>
              <a:rPr lang="cs-CZ">
                <a:latin typeface="Calibri" pitchFamily="34" charset="0"/>
              </a:rPr>
              <a:t>Kultovní sošky bohyně matky – spjato s kultem hada (magické zvíře či falický symbol.)</a:t>
            </a:r>
          </a:p>
          <a:p>
            <a:r>
              <a:rPr lang="cs-CZ">
                <a:latin typeface="Calibri" pitchFamily="34" charset="0"/>
              </a:rPr>
              <a:t>Sošky hadích bohyní (či kněžky?) vysoké asi 25 cm, ženské znaky: zvonová sukně a přiléhavý živůtek. Různé materiály : slonoviny, hliněné.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hadé bohyn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124200"/>
            <a:ext cx="23987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kreta.tripidipi.cz/images/kreta_moza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0"/>
            <a:ext cx="34147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http://kreta.rovnou.cz/images/fotky/kreta-delf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14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Mykénská kultura</a:t>
            </a:r>
            <a:br>
              <a:rPr lang="cs-CZ" dirty="0" smtClean="0"/>
            </a:br>
            <a:r>
              <a:rPr lang="cs-CZ" sz="3600" dirty="0" smtClean="0"/>
              <a:t>1600 př.nl. – 1100 př.n.l.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Název podle hlavní  archeologické lokality v Mykénách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Zásluha Heinricha Schliemanna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Výkopy v Mykénách a v Tírynthu, po té co provedl výkopy v Tróji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Schliemann nebyl archeologem z povolání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Byli z</a:t>
            </a:r>
            <a:r>
              <a:rPr lang="en-US" dirty="0" err="1" smtClean="0"/>
              <a:t>datn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obchodní</a:t>
            </a:r>
            <a:r>
              <a:rPr lang="cs-CZ" dirty="0" smtClean="0"/>
              <a:t>ci a </a:t>
            </a:r>
            <a:r>
              <a:rPr lang="en-US" dirty="0" err="1" smtClean="0"/>
              <a:t>řemeslní</a:t>
            </a:r>
            <a:r>
              <a:rPr lang="cs-CZ" dirty="0" smtClean="0"/>
              <a:t>ci, výborní válečníci.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Čerpala z mínojské kultury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Hlavním správním centrem byl palác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Vzniká mnoho hradů – Mykény, Tiryns, Theby a mnoho dalších - kyklopské zdi.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en-US" dirty="0" err="1" smtClean="0"/>
              <a:t>tavěli</a:t>
            </a:r>
            <a:r>
              <a:rPr lang="en-US" dirty="0" smtClean="0"/>
              <a:t> </a:t>
            </a:r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stavby</a:t>
            </a:r>
            <a:r>
              <a:rPr lang="en-US" dirty="0" smtClean="0"/>
              <a:t> </a:t>
            </a:r>
            <a:r>
              <a:rPr lang="en-US" dirty="0" err="1"/>
              <a:t>vojenského</a:t>
            </a:r>
            <a:r>
              <a:rPr lang="en-US" dirty="0"/>
              <a:t> </a:t>
            </a:r>
            <a:r>
              <a:rPr lang="en-US" dirty="0" err="1"/>
              <a:t>významu</a:t>
            </a:r>
            <a:r>
              <a:rPr lang="en-US" dirty="0"/>
              <a:t> – </a:t>
            </a:r>
            <a:r>
              <a:rPr lang="en-US" dirty="0" err="1"/>
              <a:t>pevnosti</a:t>
            </a:r>
            <a:r>
              <a:rPr lang="en-US" dirty="0"/>
              <a:t>, </a:t>
            </a:r>
            <a:r>
              <a:rPr lang="en-US" dirty="0" err="1" smtClean="0"/>
              <a:t>mosty</a:t>
            </a:r>
            <a:r>
              <a:rPr lang="cs-CZ" dirty="0" smtClean="0"/>
              <a:t>, </a:t>
            </a:r>
            <a:r>
              <a:rPr lang="en-US" dirty="0" err="1" smtClean="0"/>
              <a:t>hradby</a:t>
            </a:r>
            <a:r>
              <a:rPr lang="cs-CZ" dirty="0" smtClean="0"/>
              <a:t> - používali</a:t>
            </a:r>
            <a:r>
              <a:rPr lang="en-US" dirty="0" smtClean="0"/>
              <a:t> </a:t>
            </a:r>
            <a:r>
              <a:rPr lang="en-US" dirty="0" err="1"/>
              <a:t>masivní</a:t>
            </a:r>
            <a:r>
              <a:rPr lang="en-US" dirty="0"/>
              <a:t> </a:t>
            </a:r>
            <a:r>
              <a:rPr lang="en-US" dirty="0" err="1"/>
              <a:t>kamenné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. </a:t>
            </a:r>
            <a:endParaRPr lang="cs-CZ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</a:t>
            </a:r>
            <a:r>
              <a:rPr lang="en-US" dirty="0" err="1" smtClean="0"/>
              <a:t>achovaly</a:t>
            </a:r>
            <a:r>
              <a:rPr lang="en-US" dirty="0" smtClean="0"/>
              <a:t>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chrámové</a:t>
            </a:r>
            <a:r>
              <a:rPr lang="en-US" dirty="0"/>
              <a:t> </a:t>
            </a:r>
            <a:r>
              <a:rPr lang="en-US" dirty="0" err="1"/>
              <a:t>haly</a:t>
            </a:r>
            <a:r>
              <a:rPr lang="en-US" dirty="0"/>
              <a:t> a </a:t>
            </a:r>
            <a:r>
              <a:rPr lang="en-US" dirty="0" err="1"/>
              <a:t>hrobky</a:t>
            </a:r>
            <a:r>
              <a:rPr lang="en-US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en-US" dirty="0" smtClean="0"/>
              <a:t> </a:t>
            </a:r>
            <a:r>
              <a:rPr lang="en-US" dirty="0" err="1"/>
              <a:t>hrobkách</a:t>
            </a:r>
            <a:r>
              <a:rPr lang="en-US" dirty="0"/>
              <a:t> </a:t>
            </a:r>
            <a:r>
              <a:rPr lang="en-US" dirty="0" err="1"/>
              <a:t>králů</a:t>
            </a:r>
            <a:r>
              <a:rPr lang="en-US" dirty="0"/>
              <a:t> se </a:t>
            </a:r>
            <a:r>
              <a:rPr lang="en-US" dirty="0" err="1"/>
              <a:t>našlo</a:t>
            </a:r>
            <a:r>
              <a:rPr lang="en-US" dirty="0"/>
              <a:t> </a:t>
            </a:r>
            <a:r>
              <a:rPr lang="en-US" dirty="0" err="1"/>
              <a:t>obrovské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 smtClean="0"/>
              <a:t>zlata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Obličeje </a:t>
            </a:r>
            <a:r>
              <a:rPr lang="en-US" dirty="0" err="1" smtClean="0"/>
              <a:t>králů</a:t>
            </a:r>
            <a:r>
              <a:rPr lang="en-US" dirty="0" smtClean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přikryty</a:t>
            </a:r>
            <a:r>
              <a:rPr lang="en-US" dirty="0"/>
              <a:t> </a:t>
            </a:r>
            <a:r>
              <a:rPr lang="en-US" dirty="0" err="1"/>
              <a:t>maskami</a:t>
            </a:r>
            <a:r>
              <a:rPr lang="en-US" dirty="0"/>
              <a:t> z </a:t>
            </a:r>
            <a:r>
              <a:rPr lang="en-US" dirty="0" err="1"/>
              <a:t>tepaného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,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těla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pokryta</a:t>
            </a:r>
            <a:r>
              <a:rPr lang="en-US" dirty="0"/>
              <a:t> </a:t>
            </a:r>
            <a:r>
              <a:rPr lang="en-US" dirty="0" err="1"/>
              <a:t>zlatými</a:t>
            </a:r>
            <a:r>
              <a:rPr lang="en-US" dirty="0"/>
              <a:t> </a:t>
            </a:r>
            <a:r>
              <a:rPr lang="en-US" dirty="0" err="1" smtClean="0"/>
              <a:t>deskami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hrobce</a:t>
            </a:r>
            <a:r>
              <a:rPr lang="en-US" dirty="0" smtClean="0"/>
              <a:t> </a:t>
            </a:r>
            <a:r>
              <a:rPr lang="en-US" dirty="0" err="1"/>
              <a:t>shromážděno</a:t>
            </a:r>
            <a:r>
              <a:rPr lang="en-US" dirty="0"/>
              <a:t> </a:t>
            </a:r>
            <a:r>
              <a:rPr lang="en-US" dirty="0" err="1"/>
              <a:t>nepřeberné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zlatých</a:t>
            </a:r>
            <a:r>
              <a:rPr lang="en-US" dirty="0"/>
              <a:t> </a:t>
            </a:r>
            <a:r>
              <a:rPr lang="en-US" dirty="0" err="1"/>
              <a:t>šperků</a:t>
            </a:r>
            <a:r>
              <a:rPr lang="en-US" dirty="0"/>
              <a:t> a </a:t>
            </a:r>
            <a:r>
              <a:rPr lang="en-US" dirty="0" err="1"/>
              <a:t>zbraní</a:t>
            </a:r>
            <a:r>
              <a:rPr lang="en-US" dirty="0"/>
              <a:t>. 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Vynikající zlatníci, kovotepci.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  <a:r>
              <a:rPr lang="cs-CZ" dirty="0" smtClean="0"/>
              <a:t>Náměty – z </a:t>
            </a:r>
            <a:r>
              <a:rPr lang="en-US" dirty="0" err="1" smtClean="0"/>
              <a:t>vojenského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loveckého</a:t>
            </a:r>
            <a:r>
              <a:rPr lang="en-US" dirty="0"/>
              <a:t> </a:t>
            </a:r>
            <a:r>
              <a:rPr lang="en-US" dirty="0" err="1" smtClean="0"/>
              <a:t>života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Mykéňané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upravili</a:t>
            </a:r>
            <a:r>
              <a:rPr lang="en-US" dirty="0" smtClean="0"/>
              <a:t>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en-US" dirty="0" err="1"/>
              <a:t>lineárního</a:t>
            </a:r>
            <a:r>
              <a:rPr lang="en-US" dirty="0"/>
              <a:t> </a:t>
            </a:r>
            <a:r>
              <a:rPr lang="en-US" dirty="0" err="1"/>
              <a:t>písma</a:t>
            </a:r>
            <a:r>
              <a:rPr lang="en-US" dirty="0"/>
              <a:t> A s </a:t>
            </a:r>
            <a:r>
              <a:rPr lang="en-US" dirty="0" err="1"/>
              <a:t>novými</a:t>
            </a:r>
            <a:r>
              <a:rPr lang="en-US" dirty="0"/>
              <a:t> a </a:t>
            </a:r>
            <a:r>
              <a:rPr lang="en-US" dirty="0" err="1"/>
              <a:t>vytvořili</a:t>
            </a:r>
            <a:r>
              <a:rPr lang="en-US" dirty="0"/>
              <a:t> </a:t>
            </a:r>
            <a:r>
              <a:rPr lang="en-US" dirty="0" err="1"/>
              <a:t>písmo</a:t>
            </a:r>
            <a:r>
              <a:rPr lang="en-US" dirty="0"/>
              <a:t> </a:t>
            </a:r>
            <a:r>
              <a:rPr lang="en-US" dirty="0" err="1"/>
              <a:t>známé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písmo</a:t>
            </a:r>
            <a:r>
              <a:rPr lang="en-US" dirty="0"/>
              <a:t> B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Silnice, ochranné věže, vysušování půdy pro pěstování plodů (Kástro)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217.115.252.254:1572/Dokumenty%20pro%20studenty/Dvo%C5%99%C3%A1k%20Martin/2.%20Starov%C4%9Bk/4.%20%C5%98ecko/Myk%C3%A9nsk%C3%A1%20kultura/1.%20Myk%C3%A9ny%20-%20hrad%20rekonstrukce%20z%20doby%20mezi%20l%C3%A9ty%201600%20-%201100%20B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15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Nejvýznamnějším a vládnoucím rodem pak asi byl slavný rod Átreovců </a:t>
            </a:r>
            <a:endParaRPr lang="cs-CZ" smtClean="0"/>
          </a:p>
          <a:p>
            <a:r>
              <a:rPr lang="en-US" smtClean="0"/>
              <a:t>Královský palác byl v roce 1200 před Kristem poškozen rozsáhlým požárem, kamenné základy tak dodnes nesou stopy po plamenech. Místo nakonec zůstalo opuštěno a ponecháno svému osudu. </a:t>
            </a:r>
            <a:endParaRPr lang="cs-CZ" smtClean="0"/>
          </a:p>
          <a:p>
            <a:r>
              <a:rPr lang="cs-CZ" smtClean="0"/>
              <a:t>Nastává doba temna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217.115.252.254:1572/Dokumenty%20pro%20studenty/Dvo%C5%99%C3%A1k%20Martin/2.%20Starov%C4%9Bk/4.%20%C5%98ecko/Myk%C3%A9nsk%C3%A1%20kultura/2.%20Myk%C3%A9ny%20-%20sou%C4%8Dasn%C3%BD%20st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Mínojská kultura</a:t>
            </a:r>
            <a:endParaRPr lang="en-US" smtClean="0"/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sz="1800" smtClean="0"/>
              <a:t>křižovatkou cest ze tří kontinentů, setkávacím místem kultur Asie, Afriky a Evrop</a:t>
            </a:r>
            <a:r>
              <a:rPr lang="cs-CZ" sz="1800" smtClean="0"/>
              <a:t>y</a:t>
            </a:r>
          </a:p>
          <a:p>
            <a:r>
              <a:rPr lang="cs-CZ" sz="1800" smtClean="0"/>
              <a:t>v</a:t>
            </a:r>
            <a:r>
              <a:rPr lang="en-US" sz="1800" smtClean="0"/>
              <a:t>íce než devadesát měst, ze kterých byla nejznámější Knóssos, Phaestos, Gortys, </a:t>
            </a:r>
            <a:r>
              <a:rPr lang="cs-CZ" sz="1800" smtClean="0"/>
              <a:t>Malia</a:t>
            </a:r>
            <a:r>
              <a:rPr lang="en-US" sz="1800" smtClean="0"/>
              <a:t>, </a:t>
            </a:r>
            <a:r>
              <a:rPr lang="cs-CZ" sz="1800" smtClean="0"/>
              <a:t>Archánes atd</a:t>
            </a:r>
            <a:r>
              <a:rPr lang="en-US" sz="1800" smtClean="0"/>
              <a:t>.</a:t>
            </a:r>
            <a:r>
              <a:rPr lang="cs-CZ" sz="1800" smtClean="0"/>
              <a:t> </a:t>
            </a:r>
            <a:r>
              <a:rPr lang="en-US" sz="1800" smtClean="0"/>
              <a:t> </a:t>
            </a:r>
            <a:endParaRPr lang="cs-CZ" sz="1800" smtClean="0"/>
          </a:p>
          <a:p>
            <a:r>
              <a:rPr lang="en-US" sz="1800" smtClean="0"/>
              <a:t>Kréta byla poprvé obydlena již v období neolitu</a:t>
            </a:r>
            <a:r>
              <a:rPr lang="cs-CZ" sz="1800" smtClean="0"/>
              <a:t> -</a:t>
            </a:r>
            <a:r>
              <a:rPr lang="en-US" sz="1800" smtClean="0"/>
              <a:t> 6000 př</a:t>
            </a:r>
            <a:r>
              <a:rPr lang="cs-CZ" sz="1800" smtClean="0"/>
              <a:t>.</a:t>
            </a:r>
            <a:r>
              <a:rPr lang="en-US" sz="1800" smtClean="0"/>
              <a:t>n</a:t>
            </a:r>
            <a:r>
              <a:rPr lang="cs-CZ" sz="1800" smtClean="0"/>
              <a:t>.</a:t>
            </a:r>
            <a:r>
              <a:rPr lang="en-US" sz="1800" smtClean="0"/>
              <a:t>l. </a:t>
            </a:r>
            <a:r>
              <a:rPr lang="cs-CZ" sz="1800" smtClean="0"/>
              <a:t>Její první písmo bylo hieroglyfické</a:t>
            </a:r>
          </a:p>
          <a:p>
            <a:r>
              <a:rPr lang="cs-CZ" sz="1800" smtClean="0"/>
              <a:t>vrcholu vývoje </a:t>
            </a:r>
            <a:r>
              <a:rPr lang="en-US" sz="1800" smtClean="0"/>
              <a:t>dosáhla 1</a:t>
            </a:r>
            <a:r>
              <a:rPr lang="cs-CZ" sz="1800" smtClean="0"/>
              <a:t>700</a:t>
            </a:r>
            <a:r>
              <a:rPr lang="en-US" sz="1800" smtClean="0"/>
              <a:t> až 1</a:t>
            </a:r>
            <a:r>
              <a:rPr lang="cs-CZ" sz="1800" smtClean="0"/>
              <a:t>500 </a:t>
            </a:r>
            <a:r>
              <a:rPr lang="en-US" sz="1800" smtClean="0"/>
              <a:t>př</a:t>
            </a:r>
            <a:r>
              <a:rPr lang="cs-CZ" sz="1800" smtClean="0"/>
              <a:t>.</a:t>
            </a:r>
            <a:r>
              <a:rPr lang="en-US" sz="1800" smtClean="0"/>
              <a:t>n</a:t>
            </a:r>
            <a:r>
              <a:rPr lang="cs-CZ" sz="1800" smtClean="0"/>
              <a:t>.</a:t>
            </a:r>
            <a:r>
              <a:rPr lang="en-US" sz="1800" smtClean="0"/>
              <a:t>l</a:t>
            </a:r>
            <a:r>
              <a:rPr lang="cs-CZ" sz="1800" smtClean="0"/>
              <a:t>.</a:t>
            </a:r>
          </a:p>
          <a:p>
            <a:r>
              <a:rPr lang="cs-CZ" sz="1800" smtClean="0"/>
              <a:t>s</a:t>
            </a:r>
            <a:r>
              <a:rPr lang="en-US" sz="1800" smtClean="0"/>
              <a:t>polečnost byla ovládána králem paláce, který byl zároveň také nejvyšším knězem</a:t>
            </a:r>
            <a:r>
              <a:rPr lang="cs-CZ" sz="1800" smtClean="0"/>
              <a:t>, vojevůdcem</a:t>
            </a:r>
          </a:p>
          <a:p>
            <a:r>
              <a:rPr lang="cs-CZ" sz="1800" smtClean="0"/>
              <a:t>Králové </a:t>
            </a:r>
            <a:r>
              <a:rPr lang="en-US" sz="1800" smtClean="0"/>
              <a:t>budovali první obrovské paláce – střediska kultury, moci a náboženství</a:t>
            </a:r>
            <a:r>
              <a:rPr lang="cs-CZ" sz="1800" smtClean="0"/>
              <a:t> </a:t>
            </a:r>
            <a:r>
              <a:rPr lang="pt-BR" sz="1800" smtClean="0"/>
              <a:t>(Knóssos, Phaestos, Malia a Zakros)</a:t>
            </a:r>
            <a:endParaRPr lang="cs-CZ" sz="1800" smtClean="0"/>
          </a:p>
          <a:p>
            <a:r>
              <a:rPr lang="en-US" sz="1800" smtClean="0"/>
              <a:t>jejich města a paláce nebyly opevněny</a:t>
            </a:r>
            <a:endParaRPr lang="cs-CZ" sz="1800" smtClean="0"/>
          </a:p>
          <a:p>
            <a:r>
              <a:rPr lang="en-US" sz="1800" smtClean="0"/>
              <a:t>zabývali hlavně námořním obchodem, který byl vysoce organizovaný. </a:t>
            </a:r>
            <a:endParaRPr lang="cs-CZ" sz="1800" smtClean="0"/>
          </a:p>
          <a:p>
            <a:r>
              <a:rPr lang="en-US" sz="1800" smtClean="0"/>
              <a:t>obchodovali </a:t>
            </a:r>
            <a:r>
              <a:rPr lang="cs-CZ" sz="1800" smtClean="0"/>
              <a:t>- </a:t>
            </a:r>
            <a:r>
              <a:rPr lang="en-US" sz="1800" smtClean="0"/>
              <a:t>s keramikou, mědí a uměleckými předměty ze zlata a stříbra</a:t>
            </a:r>
            <a:endParaRPr lang="cs-CZ" sz="1800" smtClean="0"/>
          </a:p>
          <a:p>
            <a:r>
              <a:rPr lang="en-US" sz="1800" smtClean="0"/>
              <a:t>Zemětřesení</a:t>
            </a:r>
            <a:r>
              <a:rPr lang="cs-CZ" sz="1800" smtClean="0"/>
              <a:t> -</a:t>
            </a:r>
            <a:r>
              <a:rPr lang="en-US" sz="1800" smtClean="0"/>
              <a:t> proměnil</a:t>
            </a:r>
            <a:r>
              <a:rPr lang="cs-CZ" sz="1800" smtClean="0"/>
              <a:t>o</a:t>
            </a:r>
            <a:r>
              <a:rPr lang="en-US" sz="1800" smtClean="0"/>
              <a:t> první palácová centra Kréty v ruiny kolem roku 1700 </a:t>
            </a:r>
            <a:r>
              <a:rPr lang="cs-CZ" sz="1800" smtClean="0"/>
              <a:t>př.n.l.</a:t>
            </a:r>
          </a:p>
          <a:p>
            <a:r>
              <a:rPr lang="cs-CZ" sz="1800" smtClean="0"/>
              <a:t>Nové paláce, v</a:t>
            </a:r>
            <a:r>
              <a:rPr lang="en-US" sz="1800" smtClean="0"/>
              <a:t>ybudované na troskách starých paláců byly mnohem výstavnější a města kolem paláců se rychle rozrůstala </a:t>
            </a:r>
            <a:endParaRPr lang="cs-CZ" sz="1800" smtClean="0"/>
          </a:p>
          <a:p>
            <a:endParaRPr lang="cs-CZ" sz="20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217.115.252.254:1572/Dokumenty%20pro%20studenty/Dvo%C5%99%C3%A1k%20Martin/2.%20Starov%C4%9Bk/4.%20%C5%98ecko/Myk%C3%A9nsk%C3%A1%20kultura/6.%20Myk%C3%A9ny%20-%20%C3%81treova%20hrobka%20(pokladnic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2 - TextBox"/>
          <p:cNvSpPr txBox="1">
            <a:spLocks noChangeArrowheads="1"/>
          </p:cNvSpPr>
          <p:nvPr/>
        </p:nvSpPr>
        <p:spPr bwMode="auto">
          <a:xfrm>
            <a:off x="990600" y="3048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Atreova hrobka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blog.idnes.cz/blog/3299/44087/DSC01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191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Lion-g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7071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2 - TextBox"/>
          <p:cNvSpPr txBox="1">
            <a:spLocks noChangeArrowheads="1"/>
          </p:cNvSpPr>
          <p:nvPr/>
        </p:nvSpPr>
        <p:spPr bwMode="auto">
          <a:xfrm>
            <a:off x="381000" y="152400"/>
            <a:ext cx="838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 </a:t>
            </a:r>
            <a:r>
              <a:rPr lang="cs-CZ" sz="2800">
                <a:latin typeface="Calibri" pitchFamily="34" charset="0"/>
              </a:rPr>
              <a:t> Lví brána - </a:t>
            </a:r>
            <a:r>
              <a:rPr lang="pt-BR" sz="2800">
                <a:latin typeface="Calibri" pitchFamily="34" charset="0"/>
              </a:rPr>
              <a:t>3,75 metru široká a 3,5</a:t>
            </a:r>
            <a:endParaRPr lang="cs-CZ" sz="28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Lvi </a:t>
            </a:r>
            <a:r>
              <a:rPr lang="cs-CZ" sz="2000">
                <a:latin typeface="Calibri" pitchFamily="34" charset="0"/>
              </a:rPr>
              <a:t>byli nejspíše </a:t>
            </a:r>
            <a:r>
              <a:rPr lang="en-US" sz="2000">
                <a:latin typeface="Calibri" pitchFamily="34" charset="0"/>
              </a:rPr>
              <a:t>považováni za symbol mykénské královské rodiny. </a:t>
            </a:r>
            <a:r>
              <a:rPr lang="pt-BR" sz="2000">
                <a:latin typeface="Calibri" pitchFamily="34" charset="0"/>
              </a:rPr>
              <a:t> </a:t>
            </a:r>
            <a:endParaRPr lang="cs-CZ" sz="2000">
              <a:latin typeface="Calibri" pitchFamily="34" charset="0"/>
            </a:endParaRPr>
          </a:p>
          <a:p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http://recko.svetadily.cz/userfiles/image/clanky/recko/myken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004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6" descr="http://www.man.poznan.pl/~marcinp/photo/greece/g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4095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1.bp.blogspot.com/-7DW99DY-rrc/Ts0wVrU4dQI/AAAAAAAAAys/_UpXVVBaG2U/s1600/20111123+%25CE%259C%25CF%2585%25CE%25BA%25CE%25B7%25CE%25BD%25CE%25B1%25CE%25B9%25CE%25BA%25CE%25BF%25CF%2582+%25CF%2580%25CE%25BF%25CE%25BB%25CE%25B9%25CF%2584%25CE%25B9%25CF%2583%25CE%25BC%25CE%25BF%25CF%2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257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2 - TextBox"/>
          <p:cNvSpPr txBox="1">
            <a:spLocks noChangeArrowheads="1"/>
          </p:cNvSpPr>
          <p:nvPr/>
        </p:nvSpPr>
        <p:spPr bwMode="auto">
          <a:xfrm>
            <a:off x="152400" y="838200"/>
            <a:ext cx="3429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Schliemann byl přesvědčen, že najde v Mykénách poklady, protože Homér je nazval „městem zlata“. Prozkoumal 5 hrobů, přitom byl skutečně objeven poklad.: čelenky, poháry, dýky, spony, pancíře a masky ze zlata. Byl přesvědčen, že se jedná o masku Agamemnóna, jehož hrob chtěl najít. Modernější výzkumy ukázaly, že se mýlil.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53250" name="Picture 2" descr="http://nd04.jxs.cz/097/333/f8fc99e4f0_70165143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38200"/>
            <a:ext cx="5305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0" descr="http://1.bp.blogspot.com/-GhV9NRh_ir0/Tzj-S-eLv3I/AAAAAAAABVg/CtQZyz7oOdc/s1600/%25CE%25BC%25CF%2585%25CE%25BA%25CE%25B7%25CE%25BD%25CE%25B1%25CE%25B9%25CE%25BA%25CE%25B1%2B%25CE%25B5%25CE%25B3%25CF%2587%25CE%25B5%25CE%25B9%25CF%2581%25CE%25B9%25CE%25B4%25CE%25B9%25CE%25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8148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http://digitalschool.minedu.gov.gr/modules/ebook/show.php/DSGYM-A105/29/156,904/images/kef02_06/SEL_056_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429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4" descr="http://digitalschool.minedu.gov.gr/modules/ebook/show.php/DSGYM-A105/29/156,904/images/kef02_06/SEL_051_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2295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http://4.bp.blogspot.com/-MYPnJ1wbtf0/TzkLKYaTjUI/AAAAAAAABW0/zBxOxutN_QQ/s1600/image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54578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www.hellinon.net/NeesSelides/fotos/Istori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534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bitva-troja.net/img/vystroj/vaza_mykeny_1200_vyobrazenivalecn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19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 descr="09101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71800"/>
            <a:ext cx="4937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/>
              <a:t>Paláce</a:t>
            </a:r>
            <a:endParaRPr lang="en-US" sz="48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B</a:t>
            </a:r>
            <a:r>
              <a:rPr lang="en-US" dirty="0" err="1" smtClean="0"/>
              <a:t>yly</a:t>
            </a:r>
            <a:r>
              <a:rPr lang="en-US" dirty="0" smtClean="0"/>
              <a:t> </a:t>
            </a:r>
            <a:r>
              <a:rPr lang="en-US" dirty="0" err="1"/>
              <a:t>mnohapodlažní</a:t>
            </a:r>
            <a:r>
              <a:rPr lang="en-US" dirty="0"/>
              <a:t> a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složité</a:t>
            </a:r>
            <a:r>
              <a:rPr lang="en-US" dirty="0"/>
              <a:t>.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dvory</a:t>
            </a:r>
            <a:r>
              <a:rPr lang="en-US" dirty="0"/>
              <a:t>, </a:t>
            </a:r>
            <a:r>
              <a:rPr lang="en-US" dirty="0" err="1"/>
              <a:t>dominantní</a:t>
            </a:r>
            <a:r>
              <a:rPr lang="en-US" dirty="0"/>
              <a:t> </a:t>
            </a:r>
            <a:r>
              <a:rPr lang="en-US" dirty="0" err="1"/>
              <a:t>chodby</a:t>
            </a:r>
            <a:r>
              <a:rPr lang="en-US" dirty="0"/>
              <a:t>, </a:t>
            </a:r>
            <a:r>
              <a:rPr lang="en-US" dirty="0" err="1"/>
              <a:t>široká</a:t>
            </a:r>
            <a:r>
              <a:rPr lang="en-US" dirty="0"/>
              <a:t> </a:t>
            </a:r>
            <a:r>
              <a:rPr lang="en-US" dirty="0" err="1"/>
              <a:t>schodiště</a:t>
            </a:r>
            <a:r>
              <a:rPr lang="en-US" dirty="0"/>
              <a:t>, </a:t>
            </a:r>
            <a:r>
              <a:rPr lang="en-US" dirty="0" err="1"/>
              <a:t>procesní</a:t>
            </a:r>
            <a:r>
              <a:rPr lang="en-US" dirty="0"/>
              <a:t> </a:t>
            </a:r>
            <a:r>
              <a:rPr lang="en-US" dirty="0" err="1"/>
              <a:t>haly</a:t>
            </a:r>
            <a:r>
              <a:rPr lang="en-US" dirty="0"/>
              <a:t> a </a:t>
            </a:r>
            <a:r>
              <a:rPr lang="en-US" dirty="0" err="1"/>
              <a:t>monumentální</a:t>
            </a:r>
            <a:r>
              <a:rPr lang="en-US" dirty="0"/>
              <a:t> </a:t>
            </a:r>
            <a:r>
              <a:rPr lang="en-US" dirty="0" err="1" smtClean="0"/>
              <a:t>vchody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Měly vany, </a:t>
            </a:r>
            <a:r>
              <a:rPr lang="en-US" dirty="0" err="1" smtClean="0"/>
              <a:t>toalet</a:t>
            </a:r>
            <a:r>
              <a:rPr lang="cs-CZ" dirty="0" smtClean="0"/>
              <a:t>y </a:t>
            </a:r>
            <a:r>
              <a:rPr lang="en-US" dirty="0" smtClean="0"/>
              <a:t>a </a:t>
            </a:r>
            <a:r>
              <a:rPr lang="en-US" dirty="0" err="1" smtClean="0"/>
              <a:t>studn</a:t>
            </a:r>
            <a:r>
              <a:rPr lang="cs-CZ" dirty="0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svatyn</a:t>
            </a:r>
            <a:r>
              <a:rPr lang="cs-CZ" dirty="0" smtClean="0"/>
              <a:t>ě,</a:t>
            </a:r>
            <a:r>
              <a:rPr lang="en-US" dirty="0" smtClean="0"/>
              <a:t> </a:t>
            </a:r>
            <a:r>
              <a:rPr lang="en-US" dirty="0" err="1" smtClean="0"/>
              <a:t>krypt</a:t>
            </a:r>
            <a:r>
              <a:rPr lang="cs-CZ" dirty="0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slavnostní</a:t>
            </a:r>
            <a:r>
              <a:rPr lang="cs-CZ" dirty="0" smtClean="0"/>
              <a:t> síně.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Zdi</a:t>
            </a:r>
            <a:r>
              <a:rPr lang="en-US" dirty="0"/>
              <a:t> </a:t>
            </a:r>
            <a:r>
              <a:rPr lang="en-US" dirty="0" err="1"/>
              <a:t>paláců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pokryty</a:t>
            </a:r>
            <a:r>
              <a:rPr lang="en-US" dirty="0"/>
              <a:t> </a:t>
            </a:r>
            <a:r>
              <a:rPr lang="en-US" dirty="0" err="1"/>
              <a:t>nádhernými</a:t>
            </a:r>
            <a:r>
              <a:rPr lang="en-US" dirty="0"/>
              <a:t> </a:t>
            </a:r>
            <a:r>
              <a:rPr lang="en-US" dirty="0" err="1"/>
              <a:t>freskami</a:t>
            </a:r>
            <a:r>
              <a:rPr lang="en-US" dirty="0"/>
              <a:t> s </a:t>
            </a:r>
            <a:r>
              <a:rPr lang="en-US" dirty="0" err="1"/>
              <a:t>výjevy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, </a:t>
            </a:r>
            <a:r>
              <a:rPr lang="en-US" dirty="0" err="1"/>
              <a:t>provedených</a:t>
            </a:r>
            <a:r>
              <a:rPr lang="en-US" dirty="0"/>
              <a:t> v </a:t>
            </a:r>
            <a:r>
              <a:rPr lang="en-US" dirty="0" err="1"/>
              <a:t>pestrých</a:t>
            </a:r>
            <a:r>
              <a:rPr lang="en-US" dirty="0"/>
              <a:t> </a:t>
            </a:r>
            <a:r>
              <a:rPr lang="en-US" dirty="0" err="1"/>
              <a:t>paletách</a:t>
            </a:r>
            <a:r>
              <a:rPr lang="en-US" dirty="0"/>
              <a:t> </a:t>
            </a:r>
            <a:r>
              <a:rPr lang="en-US" dirty="0" err="1"/>
              <a:t>barev</a:t>
            </a:r>
            <a:r>
              <a:rPr lang="en-US" dirty="0"/>
              <a:t>. 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N</a:t>
            </a:r>
            <a:r>
              <a:rPr lang="en-US" dirty="0" err="1" smtClean="0"/>
              <a:t>espočetné</a:t>
            </a:r>
            <a:r>
              <a:rPr lang="en-US" dirty="0" smtClean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dílen</a:t>
            </a:r>
            <a:r>
              <a:rPr lang="en-US" dirty="0"/>
              <a:t> a </a:t>
            </a:r>
            <a:r>
              <a:rPr lang="en-US" dirty="0" err="1"/>
              <a:t>drobných</a:t>
            </a:r>
            <a:r>
              <a:rPr lang="en-US" dirty="0"/>
              <a:t> </a:t>
            </a:r>
            <a:r>
              <a:rPr lang="en-US" dirty="0" err="1"/>
              <a:t>pokojů</a:t>
            </a:r>
            <a:r>
              <a:rPr lang="en-US" dirty="0"/>
              <a:t> pro </a:t>
            </a:r>
            <a:r>
              <a:rPr lang="en-US" dirty="0" err="1" smtClean="0"/>
              <a:t>služebnictv</a:t>
            </a:r>
            <a:r>
              <a:rPr lang="cs-CZ" dirty="0" smtClean="0"/>
              <a:t>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D</a:t>
            </a:r>
            <a:r>
              <a:rPr lang="en-US" dirty="0" err="1" smtClean="0"/>
              <a:t>ůmyslným</a:t>
            </a:r>
            <a:r>
              <a:rPr lang="en-US" dirty="0" smtClean="0"/>
              <a:t> </a:t>
            </a:r>
            <a:r>
              <a:rPr lang="en-US" dirty="0" err="1"/>
              <a:t>systémem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a </a:t>
            </a:r>
            <a:r>
              <a:rPr lang="en-US" dirty="0" err="1"/>
              <a:t>odpadních</a:t>
            </a:r>
            <a:r>
              <a:rPr lang="en-US" dirty="0"/>
              <a:t> </a:t>
            </a:r>
            <a:r>
              <a:rPr lang="en-US" dirty="0" err="1" smtClean="0"/>
              <a:t>potrubí</a:t>
            </a:r>
            <a:r>
              <a:rPr lang="cs-CZ" dirty="0" smtClean="0"/>
              <a:t> – zdání labyrintu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www.fysis.cz/m/01GR/09Pel/30Myk/40MykM/mykm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67625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09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1502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4.bp.blogspot.com/_HLHuBa67Xk0/SJmODGhc9QI/AAAAAAAABGI/sD2pkw9cBNk/s400/1%CE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381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4" descr="http://2.bp.blogspot.com/-Zr7wxSgLdaI/Tzj_LEF_NVI/AAAAAAAABWQ/Nuj1jH1YG6k/s1600/%25CE%25BA%25CF%258D%25CE%25BC%25CE%25B2%25CE%25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091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8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www.odyssey.com.cy/main/data/articles/k3cg-pi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733800"/>
            <a:ext cx="40846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 descr="http://www.mikrosapoplous.gr/iliada/Ar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33400"/>
            <a:ext cx="25336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6" descr="http://users.sch.gr/makritid/shield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09600"/>
            <a:ext cx="22098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www.mikrosapoplous.gr/iliada/diakosmitik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90800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http://www.hellenica.de/Griechenland/Geschichte/Krieg/MycenaeanHelm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724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modellode.websnadno.cz/Vojenstvi/Valecne_vozy/Mykensky_valecny_v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86200"/>
            <a:ext cx="5300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4" descr="http://digitalschool.minedu.gov.gr/modules/ebook/show.php/DSGYM-A105/29/156,904/images/kef02_06/SEL_054_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9530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knossos%20rekonstruk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516813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- TextBox"/>
          <p:cNvSpPr txBox="1">
            <a:spLocks noChangeArrowheads="1"/>
          </p:cNvSpPr>
          <p:nvPr/>
        </p:nvSpPr>
        <p:spPr bwMode="auto">
          <a:xfrm>
            <a:off x="685800" y="152400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KNOSSOS</a:t>
            </a:r>
          </a:p>
          <a:p>
            <a:r>
              <a:rPr lang="cs-CZ" sz="2000">
                <a:latin typeface="Calibri" pitchFamily="34" charset="0"/>
              </a:rPr>
              <a:t>1700 př.n.l.</a:t>
            </a:r>
          </a:p>
          <a:p>
            <a:r>
              <a:rPr lang="cs-CZ" sz="2000">
                <a:latin typeface="Calibri" pitchFamily="34" charset="0"/>
              </a:rPr>
              <a:t>22 000 m2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První palác kolem 2000 př.n.l. – zničen zemětřesením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Kolem</a:t>
            </a:r>
            <a:r>
              <a:rPr lang="en-US" dirty="0" smtClean="0"/>
              <a:t> </a:t>
            </a:r>
            <a:r>
              <a:rPr lang="en-US" dirty="0"/>
              <a:t>1450 </a:t>
            </a:r>
            <a:r>
              <a:rPr lang="en-US" dirty="0" err="1"/>
              <a:t>př</a:t>
            </a:r>
            <a:r>
              <a:rPr lang="en-US" dirty="0"/>
              <a:t>. </a:t>
            </a:r>
            <a:r>
              <a:rPr lang="cs-CZ" dirty="0" smtClean="0"/>
              <a:t>n</a:t>
            </a:r>
            <a:r>
              <a:rPr lang="en-US" dirty="0" smtClean="0"/>
              <a:t>.</a:t>
            </a:r>
            <a:r>
              <a:rPr lang="cs-CZ" dirty="0" smtClean="0"/>
              <a:t> l.</a:t>
            </a:r>
            <a:r>
              <a:rPr lang="en-US" dirty="0" smtClean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zničen</a:t>
            </a:r>
            <a:r>
              <a:rPr lang="en-US" dirty="0"/>
              <a:t> </a:t>
            </a:r>
            <a:r>
              <a:rPr lang="cs-CZ" dirty="0" smtClean="0"/>
              <a:t>zemětřesením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K</a:t>
            </a:r>
            <a:r>
              <a:rPr lang="en-US" dirty="0" err="1" smtClean="0"/>
              <a:t>omplexy</a:t>
            </a:r>
            <a:r>
              <a:rPr lang="en-US" dirty="0" smtClean="0"/>
              <a:t> </a:t>
            </a:r>
            <a:r>
              <a:rPr lang="en-US" dirty="0" err="1"/>
              <a:t>budov</a:t>
            </a:r>
            <a:r>
              <a:rPr lang="en-US" dirty="0"/>
              <a:t>, </a:t>
            </a:r>
            <a:r>
              <a:rPr lang="cs-CZ" dirty="0" smtClean="0"/>
              <a:t>byly </a:t>
            </a:r>
            <a:r>
              <a:rPr lang="en-US" dirty="0" err="1" smtClean="0"/>
              <a:t>pravděpodobně</a:t>
            </a:r>
            <a:r>
              <a:rPr lang="en-US" dirty="0" smtClean="0"/>
              <a:t> </a:t>
            </a:r>
            <a:r>
              <a:rPr lang="cs-CZ" dirty="0" smtClean="0"/>
              <a:t>až </a:t>
            </a:r>
            <a:r>
              <a:rPr lang="en-US" dirty="0" err="1" smtClean="0"/>
              <a:t>čtyřpodlažní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Palác</a:t>
            </a:r>
            <a:r>
              <a:rPr lang="en-US" dirty="0"/>
              <a:t> </a:t>
            </a:r>
            <a:r>
              <a:rPr lang="en-US" dirty="0" err="1"/>
              <a:t>vykazoval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překvapivý</a:t>
            </a:r>
            <a:r>
              <a:rPr lang="en-US" dirty="0"/>
              <a:t> </a:t>
            </a:r>
            <a:r>
              <a:rPr lang="en-US" dirty="0" err="1" smtClean="0"/>
              <a:t>komfort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</a:t>
            </a:r>
            <a:r>
              <a:rPr lang="en-US" dirty="0" err="1" smtClean="0"/>
              <a:t>sok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úrov</a:t>
            </a:r>
            <a:r>
              <a:rPr lang="cs-CZ" dirty="0" smtClean="0"/>
              <a:t>eň</a:t>
            </a:r>
            <a:r>
              <a:rPr lang="en-US" dirty="0" smtClean="0"/>
              <a:t> </a:t>
            </a:r>
            <a:r>
              <a:rPr lang="en-US" dirty="0" err="1"/>
              <a:t>bytového</a:t>
            </a:r>
            <a:r>
              <a:rPr lang="en-US" dirty="0"/>
              <a:t> </a:t>
            </a:r>
            <a:r>
              <a:rPr lang="en-US" dirty="0" err="1"/>
              <a:t>zařízení</a:t>
            </a:r>
            <a:r>
              <a:rPr lang="en-US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otop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teplou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, </a:t>
            </a:r>
            <a:r>
              <a:rPr lang="en-US" dirty="0" err="1"/>
              <a:t>koupelny</a:t>
            </a:r>
            <a:r>
              <a:rPr lang="en-US" dirty="0"/>
              <a:t> se </a:t>
            </a:r>
            <a:r>
              <a:rPr lang="en-US" dirty="0" err="1"/>
              <a:t>sedacími</a:t>
            </a:r>
            <a:r>
              <a:rPr lang="en-US" dirty="0"/>
              <a:t> </a:t>
            </a:r>
            <a:r>
              <a:rPr lang="en-US" dirty="0" err="1"/>
              <a:t>vanami</a:t>
            </a:r>
            <a:r>
              <a:rPr lang="en-US" dirty="0"/>
              <a:t>,  </a:t>
            </a:r>
            <a:r>
              <a:rPr lang="en-US" dirty="0" err="1"/>
              <a:t>splachovací</a:t>
            </a:r>
            <a:r>
              <a:rPr lang="en-US" dirty="0"/>
              <a:t> </a:t>
            </a:r>
            <a:r>
              <a:rPr lang="en-US" dirty="0" err="1" smtClean="0"/>
              <a:t>záchody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Kanalizace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knossos_lage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3" y="0"/>
            <a:ext cx="61737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- TextBox"/>
          <p:cNvSpPr txBox="1">
            <a:spLocks noChangeArrowheads="1"/>
          </p:cNvSpPr>
          <p:nvPr/>
        </p:nvSpPr>
        <p:spPr bwMode="auto">
          <a:xfrm>
            <a:off x="304800" y="152400"/>
            <a:ext cx="25146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Půdorys knósského paláce: zhruba čtvercová plocha o rozloze 20 000 čtverečních metrů. Orientován severojižně jako všechny mínojské paláce, kolem velkého hlavního nádvoří (délka 50m). Množství síní obklopených světlíky. Změť chodeb a nesmírná složitost sídla – vyvolávaly pověst o labyrintu. Pouze dva vchody, jeden v severní, druhý v jižní části.V západním sídle skladiště, trůnní sál v severozápadní části.Síň dvohbřitých seker.</a:t>
            </a:r>
          </a:p>
          <a:p>
            <a:r>
              <a:rPr lang="cs-CZ">
                <a:latin typeface="Calibri" pitchFamily="34" charset="0"/>
              </a:rPr>
              <a:t>Skladiště a sklepy, chodby a schodiště, palácové místnosti.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TextBox"/>
          <p:cNvSpPr txBox="1">
            <a:spLocks noChangeArrowheads="1"/>
          </p:cNvSpPr>
          <p:nvPr/>
        </p:nvSpPr>
        <p:spPr bwMode="auto">
          <a:xfrm>
            <a:off x="609600" y="3048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Červené sloupy – typické pro krétskou architekturu</a:t>
            </a:r>
          </a:p>
          <a:p>
            <a:r>
              <a:rPr lang="cs-CZ">
                <a:latin typeface="Calibri" pitchFamily="34" charset="0"/>
              </a:rPr>
              <a:t>Stavěn z pečlivě tesaných kamenných kvádrů</a:t>
            </a:r>
          </a:p>
        </p:txBody>
      </p:sp>
      <p:pic>
        <p:nvPicPr>
          <p:cNvPr id="21506" name="Picture 2" descr="http://www.ucebnice-dejepisu.ic.cz/img/c/big/Palazzo_Minoss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725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infoglobe.cz/res/data/227/026219_56_251060.jpg?seek=1282698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88511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897</Words>
  <Application>Microsoft Office PowerPoint</Application>
  <PresentationFormat>Předvádění na obrazovce (4:3)</PresentationFormat>
  <Paragraphs>93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Arial</vt:lpstr>
      <vt:lpstr>Times New Roman</vt:lpstr>
      <vt:lpstr>Θέμα του Office</vt:lpstr>
      <vt:lpstr>Mínojská a mykénská kultura</vt:lpstr>
      <vt:lpstr>Snímek 2</vt:lpstr>
      <vt:lpstr>Mínojská kultura</vt:lpstr>
      <vt:lpstr>Paláce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Kréta - písmo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Mykénská kultura 1600 př.nl. – 1100 př.n.l.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Mínojská a Mykénská kultura</dc:title>
  <dc:creator>User</dc:creator>
  <cp:lastModifiedBy>student GVP</cp:lastModifiedBy>
  <cp:revision>37</cp:revision>
  <dcterms:created xsi:type="dcterms:W3CDTF">2012-02-20T19:13:01Z</dcterms:created>
  <dcterms:modified xsi:type="dcterms:W3CDTF">2014-03-03T11:36:42Z</dcterms:modified>
</cp:coreProperties>
</file>