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0" r:id="rId5"/>
    <p:sldId id="264" r:id="rId6"/>
    <p:sldId id="266" r:id="rId7"/>
    <p:sldId id="265" r:id="rId8"/>
    <p:sldId id="263" r:id="rId9"/>
    <p:sldId id="262" r:id="rId10"/>
    <p:sldId id="268" r:id="rId11"/>
    <p:sldId id="271" r:id="rId12"/>
    <p:sldId id="272" r:id="rId13"/>
    <p:sldId id="276" r:id="rId14"/>
    <p:sldId id="277" r:id="rId15"/>
    <p:sldId id="278" r:id="rId16"/>
    <p:sldId id="281" r:id="rId17"/>
    <p:sldId id="273" r:id="rId18"/>
    <p:sldId id="283" r:id="rId19"/>
    <p:sldId id="275" r:id="rId20"/>
    <p:sldId id="282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A9E2-6DC6-41D3-8E4C-F964FFE36D9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E325-B837-4A26-8128-C41FBE42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3629-245E-48C2-8AE5-534123C229A4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A3F1-2399-47BD-884B-C1D2DD1C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0358-0A78-4B41-BA14-F9AA2E96A68F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4B1D-B1B1-493E-A666-5973AD34E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DF8D-19B5-4429-9ABA-5523F0CA64C9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F75-B391-4BA5-85A7-502EBC95D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7D43-2C2D-4180-9E24-63547FAFC3B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B89D-90CE-4E4D-84C3-02432916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68AB-A631-4ECC-A289-A1200F916E6E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5095-E5C8-469A-9DDB-17607498A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FDA7-0BEC-4968-A955-6A845C788D55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C4AE-1E34-48A3-96AB-7D1D25C2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4723-961D-4E9B-8480-904D6AD2AC4E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AFBB-BEDD-46A0-8F63-0B1C28BF8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BDBC-5706-425A-BBA4-8CA0A25B67AD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3A53-26BD-4E64-9948-C9A2CA4C1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75C-94A3-4A07-B607-218C22DEDC39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7B6F-B52B-4922-812E-E9837BFCD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521D-B181-4DC5-8E5A-7423FF89B69D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63BA-305C-47D3-B823-34BA1FAF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BC6C5-D729-4B5D-918D-6C285CCE33E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B9F428-FA96-4D89-9703-8A170FC0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rn&#269;&#237;&#345;sk&#253;_kruh" TargetMode="External"/><Relationship Id="rId2" Type="http://schemas.openxmlformats.org/officeDocument/2006/relationships/hyperlink" Target="http://cs.wikipedia.org/wiki/Hallstat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Germ&#225;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DOBA BRONZOVÁ</a:t>
            </a:r>
            <a:br>
              <a:rPr lang="cs-CZ" dirty="0" smtClean="0"/>
            </a:br>
            <a:r>
              <a:rPr lang="cs-CZ" dirty="0" smtClean="0"/>
              <a:t> DOBA ŽELEZNÁ </a:t>
            </a:r>
            <a:br>
              <a:rPr lang="cs-CZ" dirty="0" smtClean="0"/>
            </a:br>
            <a:r>
              <a:rPr lang="it-IT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Evrop</a:t>
            </a:r>
            <a:r>
              <a:rPr lang="cs-CZ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a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Doba bronzová - </a:t>
            </a:r>
            <a:r>
              <a:rPr lang="it-IT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2000 - 750 př. n. L</a:t>
            </a:r>
            <a:endParaRPr lang="cs-CZ" kern="10" dirty="0" smtClean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Doba železná -       750 – přelom letopočtu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KULTURY DOBY BRONZOVÉ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Ú</a:t>
            </a:r>
            <a:r>
              <a:rPr lang="en-US" b="1" dirty="0" err="1" smtClean="0"/>
              <a:t>nětická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v </a:t>
            </a:r>
            <a:r>
              <a:rPr lang="en-US" dirty="0" err="1" smtClean="0"/>
              <a:t>Úněticích</a:t>
            </a:r>
            <a:r>
              <a:rPr lang="en-US" dirty="0" smtClean="0"/>
              <a:t> u </a:t>
            </a:r>
            <a:r>
              <a:rPr lang="en-US" dirty="0" err="1" smtClean="0"/>
              <a:t>Prahy</a:t>
            </a:r>
            <a:r>
              <a:rPr lang="en-US" dirty="0" smtClean="0"/>
              <a:t>),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M</a:t>
            </a:r>
            <a:r>
              <a:rPr lang="en-US" b="1" dirty="0" err="1" smtClean="0"/>
              <a:t>aďarovská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starší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bronzová</a:t>
            </a:r>
            <a:r>
              <a:rPr lang="en-US" dirty="0" smtClean="0"/>
              <a:t>) 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M</a:t>
            </a:r>
            <a:r>
              <a:rPr lang="en-US" b="1" dirty="0" err="1" smtClean="0"/>
              <a:t>ohylová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střední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bronzová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</a:t>
            </a:r>
            <a:r>
              <a:rPr lang="en-US" dirty="0" err="1" smtClean="0"/>
              <a:t>ako</a:t>
            </a:r>
            <a:r>
              <a:rPr lang="en-US" dirty="0" smtClean="0"/>
              <a:t> "</a:t>
            </a:r>
            <a:r>
              <a:rPr lang="en-US" dirty="0" err="1" smtClean="0"/>
              <a:t>lidé</a:t>
            </a:r>
            <a:r>
              <a:rPr lang="en-US" dirty="0" smtClean="0"/>
              <a:t> </a:t>
            </a:r>
            <a:r>
              <a:rPr lang="en-US" dirty="0" err="1" smtClean="0"/>
              <a:t>popelnicových</a:t>
            </a:r>
            <a:r>
              <a:rPr lang="en-US" dirty="0" smtClean="0"/>
              <a:t> </a:t>
            </a:r>
            <a:r>
              <a:rPr lang="en-US" dirty="0" err="1" smtClean="0"/>
              <a:t>polí</a:t>
            </a:r>
            <a:r>
              <a:rPr lang="en-US" dirty="0" smtClean="0"/>
              <a:t>" </a:t>
            </a:r>
            <a:r>
              <a:rPr lang="en-US" dirty="0" err="1" smtClean="0"/>
              <a:t>byli</a:t>
            </a:r>
            <a:r>
              <a:rPr lang="en-US" dirty="0" smtClean="0"/>
              <a:t> </a:t>
            </a:r>
            <a:r>
              <a:rPr lang="en-US" dirty="0" err="1" smtClean="0"/>
              <a:t>přezdíváni</a:t>
            </a:r>
            <a:r>
              <a:rPr lang="en-US" dirty="0" smtClean="0"/>
              <a:t> </a:t>
            </a:r>
            <a:r>
              <a:rPr lang="en-US" dirty="0" err="1" smtClean="0"/>
              <a:t>zemědělci</a:t>
            </a:r>
            <a:r>
              <a:rPr lang="en-US" dirty="0" smtClean="0"/>
              <a:t> </a:t>
            </a:r>
            <a:r>
              <a:rPr lang="en-US" dirty="0" err="1" smtClean="0"/>
              <a:t>mladší</a:t>
            </a:r>
            <a:r>
              <a:rPr lang="en-US" dirty="0" smtClean="0"/>
              <a:t> </a:t>
            </a:r>
            <a:r>
              <a:rPr lang="en-US" dirty="0" err="1" smtClean="0"/>
              <a:t>doby</a:t>
            </a:r>
            <a:r>
              <a:rPr lang="en-US" dirty="0" smtClean="0"/>
              <a:t> </a:t>
            </a:r>
            <a:r>
              <a:rPr lang="en-US" dirty="0" err="1" smtClean="0"/>
              <a:t>bronzové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znali</a:t>
            </a:r>
            <a:r>
              <a:rPr lang="en-US" dirty="0" smtClean="0"/>
              <a:t> </a:t>
            </a:r>
            <a:r>
              <a:rPr lang="en-US" dirty="0" err="1" smtClean="0"/>
              <a:t>kovové</a:t>
            </a:r>
            <a:r>
              <a:rPr lang="en-US" dirty="0" smtClean="0"/>
              <a:t> </a:t>
            </a:r>
            <a:r>
              <a:rPr lang="en-US" dirty="0" err="1" smtClean="0"/>
              <a:t>srpy</a:t>
            </a:r>
            <a:r>
              <a:rPr lang="en-US" dirty="0" smtClean="0"/>
              <a:t>, </a:t>
            </a:r>
            <a:r>
              <a:rPr lang="en-US" dirty="0" err="1" smtClean="0"/>
              <a:t>sekery</a:t>
            </a:r>
            <a:r>
              <a:rPr lang="en-US" dirty="0" smtClean="0"/>
              <a:t> a </a:t>
            </a:r>
            <a:r>
              <a:rPr lang="en-US" dirty="0" err="1" smtClean="0"/>
              <a:t>dláta</a:t>
            </a:r>
            <a:r>
              <a:rPr lang="en-US" dirty="0" smtClean="0"/>
              <a:t>, </a:t>
            </a:r>
            <a:r>
              <a:rPr lang="en-US" dirty="0" err="1" smtClean="0"/>
              <a:t>přilby</a:t>
            </a:r>
            <a:r>
              <a:rPr lang="en-US" dirty="0" smtClean="0"/>
              <a:t>, </a:t>
            </a:r>
            <a:r>
              <a:rPr lang="en-US" dirty="0" err="1" smtClean="0"/>
              <a:t>kopí</a:t>
            </a:r>
            <a:r>
              <a:rPr lang="en-US" dirty="0" smtClean="0"/>
              <a:t>, </a:t>
            </a:r>
            <a:r>
              <a:rPr lang="en-US" dirty="0" err="1" smtClean="0"/>
              <a:t>štíty</a:t>
            </a:r>
            <a:r>
              <a:rPr lang="en-US" dirty="0" smtClean="0"/>
              <a:t>, </a:t>
            </a:r>
            <a:r>
              <a:rPr lang="en-US" dirty="0" err="1" smtClean="0"/>
              <a:t>nádoby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šperky</a:t>
            </a:r>
            <a:r>
              <a:rPr lang="en-US" dirty="0" smtClean="0"/>
              <a:t>, </a:t>
            </a:r>
            <a:r>
              <a:rPr lang="en-US" dirty="0" err="1" smtClean="0"/>
              <a:t>znali</a:t>
            </a:r>
            <a:r>
              <a:rPr lang="en-US" dirty="0" smtClean="0"/>
              <a:t> </a:t>
            </a:r>
            <a:r>
              <a:rPr lang="en-US" dirty="0" err="1" smtClean="0"/>
              <a:t>též</a:t>
            </a:r>
            <a:r>
              <a:rPr lang="en-US" dirty="0" smtClean="0"/>
              <a:t> </a:t>
            </a:r>
            <a:r>
              <a:rPr lang="en-US" dirty="0" err="1" smtClean="0"/>
              <a:t>žárové</a:t>
            </a:r>
            <a:r>
              <a:rPr lang="en-US" dirty="0" smtClean="0"/>
              <a:t> </a:t>
            </a:r>
            <a:r>
              <a:rPr lang="en-US" dirty="0" err="1" smtClean="0"/>
              <a:t>spalování</a:t>
            </a:r>
            <a:r>
              <a:rPr lang="en-US" dirty="0" smtClean="0"/>
              <a:t>. Z </a:t>
            </a:r>
            <a:r>
              <a:rPr lang="en-US" dirty="0" err="1" smtClean="0"/>
              <a:t>mladší</a:t>
            </a:r>
            <a:r>
              <a:rPr lang="en-US" dirty="0" smtClean="0"/>
              <a:t> </a:t>
            </a:r>
            <a:r>
              <a:rPr lang="en-US" dirty="0" err="1" smtClean="0"/>
              <a:t>doby</a:t>
            </a:r>
            <a:r>
              <a:rPr lang="en-US" dirty="0" smtClean="0"/>
              <a:t> </a:t>
            </a:r>
            <a:r>
              <a:rPr lang="en-US" dirty="0" err="1" smtClean="0"/>
              <a:t>bronzové</a:t>
            </a:r>
            <a:r>
              <a:rPr lang="en-US" dirty="0" smtClean="0"/>
              <a:t> </a:t>
            </a:r>
            <a:r>
              <a:rPr lang="en-US" dirty="0" err="1" smtClean="0"/>
              <a:t>též</a:t>
            </a:r>
            <a:r>
              <a:rPr lang="en-US" dirty="0" smtClean="0"/>
              <a:t> </a:t>
            </a:r>
            <a:r>
              <a:rPr lang="en-US" dirty="0" err="1" smtClean="0"/>
              <a:t>pochází</a:t>
            </a:r>
            <a:r>
              <a:rPr lang="en-US" dirty="0" smtClean="0"/>
              <a:t> </a:t>
            </a:r>
            <a:r>
              <a:rPr lang="en-US" dirty="0" err="1" smtClean="0"/>
              <a:t>nálezy</a:t>
            </a:r>
            <a:r>
              <a:rPr lang="en-US" dirty="0" smtClean="0"/>
              <a:t> </a:t>
            </a:r>
            <a:r>
              <a:rPr lang="en-US" dirty="0" err="1" smtClean="0"/>
              <a:t>svědčící</a:t>
            </a:r>
            <a:r>
              <a:rPr lang="en-US" dirty="0" smtClean="0"/>
              <a:t> o </a:t>
            </a:r>
            <a:r>
              <a:rPr lang="en-US" dirty="0" err="1" smtClean="0"/>
              <a:t>uctívání</a:t>
            </a:r>
            <a:r>
              <a:rPr lang="en-US" dirty="0" smtClean="0"/>
              <a:t> </a:t>
            </a:r>
            <a:r>
              <a:rPr lang="en-US" dirty="0" err="1" smtClean="0"/>
              <a:t>božstev</a:t>
            </a:r>
            <a:r>
              <a:rPr lang="en-US" dirty="0" smtClean="0"/>
              <a:t> a </a:t>
            </a:r>
            <a:r>
              <a:rPr lang="en-US" dirty="0" err="1" smtClean="0"/>
              <a:t>rituálním</a:t>
            </a:r>
            <a:r>
              <a:rPr lang="en-US" dirty="0" smtClean="0"/>
              <a:t> </a:t>
            </a:r>
            <a:r>
              <a:rPr lang="en-US" dirty="0" err="1" smtClean="0"/>
              <a:t>obětování</a:t>
            </a:r>
            <a:r>
              <a:rPr lang="en-US" dirty="0" smtClean="0"/>
              <a:t> </a:t>
            </a:r>
            <a:r>
              <a:rPr lang="en-US" dirty="0" err="1" smtClean="0"/>
              <a:t>zvířat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lidí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Dochází</a:t>
            </a:r>
            <a:r>
              <a:rPr lang="en-US" dirty="0" smtClean="0"/>
              <a:t> k </a:t>
            </a:r>
            <a:r>
              <a:rPr lang="en-US" dirty="0" err="1" smtClean="0"/>
              <a:t>diferenciaci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DOBA ŽELEZNÁ</a:t>
            </a:r>
            <a:br>
              <a:rPr lang="cs-CZ" dirty="0" smtClean="0"/>
            </a:br>
            <a:r>
              <a:rPr lang="cs-CZ" dirty="0" smtClean="0"/>
              <a:t>750 př.n.l. - 0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</a:t>
            </a:r>
            <a:r>
              <a:rPr lang="cs-CZ" b="1" dirty="0" smtClean="0"/>
              <a:t>Halštatské období</a:t>
            </a:r>
            <a:r>
              <a:rPr lang="cs-CZ" dirty="0" smtClean="0"/>
              <a:t> – 750 – 450 př.n.l.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Laténské období </a:t>
            </a:r>
            <a:r>
              <a:rPr lang="cs-CZ" dirty="0" smtClean="0"/>
              <a:t>– 450 př.n.l. – 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</a:t>
            </a:r>
            <a:r>
              <a:rPr lang="en-US" dirty="0" err="1" smtClean="0"/>
              <a:t>pracování</a:t>
            </a:r>
            <a:r>
              <a:rPr lang="en-US" dirty="0" smtClean="0"/>
              <a:t> </a:t>
            </a:r>
            <a:r>
              <a:rPr lang="en-US" dirty="0" err="1" smtClean="0"/>
              <a:t>železa</a:t>
            </a:r>
            <a:r>
              <a:rPr lang="en-US" dirty="0" smtClean="0"/>
              <a:t> </a:t>
            </a:r>
            <a:r>
              <a:rPr lang="en-US" dirty="0" err="1" smtClean="0"/>
              <a:t>bylo</a:t>
            </a:r>
            <a:r>
              <a:rPr lang="en-US" dirty="0" smtClean="0"/>
              <a:t> </a:t>
            </a:r>
            <a:r>
              <a:rPr lang="en-US" dirty="0" err="1" smtClean="0"/>
              <a:t>vynalezeno</a:t>
            </a:r>
            <a:r>
              <a:rPr lang="en-US" dirty="0" smtClean="0"/>
              <a:t> v </a:t>
            </a:r>
            <a:r>
              <a:rPr lang="en-US" dirty="0" err="1" smtClean="0"/>
              <a:t>Malé</a:t>
            </a:r>
            <a:r>
              <a:rPr lang="en-US" dirty="0" smtClean="0"/>
              <a:t> </a:t>
            </a:r>
            <a:r>
              <a:rPr lang="en-US" dirty="0" err="1" smtClean="0"/>
              <a:t>Asii</a:t>
            </a:r>
            <a:r>
              <a:rPr lang="en-US" dirty="0" smtClean="0"/>
              <a:t> </a:t>
            </a:r>
            <a:r>
              <a:rPr lang="cs-CZ" dirty="0" smtClean="0"/>
              <a:t> - </a:t>
            </a:r>
            <a:r>
              <a:rPr lang="en-US" dirty="0" err="1" smtClean="0"/>
              <a:t>poté</a:t>
            </a:r>
            <a:r>
              <a:rPr lang="en-US" dirty="0" smtClean="0"/>
              <a:t> se </a:t>
            </a:r>
            <a:r>
              <a:rPr lang="en-US" dirty="0" err="1" smtClean="0"/>
              <a:t>rozšířilo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Evropy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Původ metalurgie železa opět na Blízkém východě (Chetité dokonce už po r. 1500 př.n.l.), k výraznějšímu rozšíření tam však dochází až okolo r. 1000 př.n.l. a pak již poměrně rychlé šíření i směrem do Evropy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Výhody </a:t>
            </a:r>
            <a:r>
              <a:rPr lang="cs-CZ" dirty="0"/>
              <a:t>železné industrie – dostupnost suroviny – železné rudy prakticky všude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Ž</a:t>
            </a:r>
            <a:r>
              <a:rPr lang="cs-CZ" dirty="0" smtClean="0"/>
              <a:t>elezo se </a:t>
            </a:r>
            <a:r>
              <a:rPr lang="cs-CZ" dirty="0"/>
              <a:t>stalo poměrně rychle běžně dostupným, zpočátku ovšem nepříliš kvalitní – tavba rudy v jednoduchých šachtovitých píckách s pomocí dřevěného </a:t>
            </a:r>
            <a:r>
              <a:rPr lang="cs-CZ" dirty="0" smtClean="0"/>
              <a:t>uhlí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Až </a:t>
            </a:r>
            <a:r>
              <a:rPr lang="cs-CZ" dirty="0"/>
              <a:t>v době laténské ve střední Evropě zdomácněla náročnější technologie </a:t>
            </a:r>
            <a:r>
              <a:rPr lang="cs-CZ" dirty="0" smtClean="0"/>
              <a:t>– kvalita železa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Halštatské období – 750 – 450 př.n.l.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Oblasti profitovaly z těžby soli </a:t>
            </a:r>
            <a:r>
              <a:rPr lang="cs-CZ" dirty="0"/>
              <a:t>(kožené vaky na přepravu těžené soli a nářadí z dolů, jakož i tzv. brýlovité spony a zdobná bronzová sekera z pohřebiště</a:t>
            </a:r>
            <a:r>
              <a:rPr lang="cs-CZ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Poměrně vyspělé </a:t>
            </a:r>
            <a:r>
              <a:rPr lang="cs-CZ" dirty="0"/>
              <a:t>železářství – došlo zde k výrazné kumulaci bohatství, což se odrazilo v pohřebním ritu – výbavě zemřelých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spojen</a:t>
            </a:r>
            <a:r>
              <a:rPr lang="en-US" dirty="0" smtClean="0"/>
              <a:t>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hutnictví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O</a:t>
            </a:r>
            <a:r>
              <a:rPr lang="en-US" dirty="0" err="1" smtClean="0"/>
              <a:t>bdobí</a:t>
            </a:r>
            <a:r>
              <a:rPr lang="en-US" dirty="0" smtClean="0"/>
              <a:t> </a:t>
            </a:r>
            <a:r>
              <a:rPr lang="en-US" dirty="0" err="1" smtClean="0"/>
              <a:t>pojmenováno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Halštatské</a:t>
            </a:r>
            <a:r>
              <a:rPr lang="en-US" dirty="0" smtClean="0"/>
              <a:t> </a:t>
            </a:r>
            <a:r>
              <a:rPr lang="en-US" dirty="0" err="1" smtClean="0"/>
              <a:t>kultury</a:t>
            </a:r>
            <a:r>
              <a:rPr lang="en-US" dirty="0" smtClean="0"/>
              <a:t>, </a:t>
            </a:r>
            <a:r>
              <a:rPr lang="en-US" dirty="0" err="1" smtClean="0"/>
              <a:t>jejichž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se </a:t>
            </a:r>
            <a:r>
              <a:rPr lang="en-US" dirty="0" err="1" smtClean="0"/>
              <a:t>nachází</a:t>
            </a:r>
            <a:r>
              <a:rPr lang="en-US" dirty="0" smtClean="0"/>
              <a:t> v </a:t>
            </a:r>
            <a:r>
              <a:rPr lang="en-US" dirty="0" err="1" smtClean="0"/>
              <a:t>rakouském</a:t>
            </a:r>
            <a:r>
              <a:rPr lang="en-US" dirty="0" smtClean="0"/>
              <a:t> </a:t>
            </a:r>
            <a:r>
              <a:rPr lang="en-US" dirty="0" err="1" smtClean="0"/>
              <a:t>městě</a:t>
            </a:r>
            <a:r>
              <a:rPr lang="cs-CZ" dirty="0" smtClean="0"/>
              <a:t> Hallstatt</a:t>
            </a:r>
            <a:r>
              <a:rPr lang="en-US" b="1" dirty="0" smtClean="0">
                <a:hlinkClick r:id="rId2" tooltip="Hallstatt - odkaz na heslo ve wikipedii"/>
              </a:rPr>
              <a:t>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P</a:t>
            </a:r>
            <a:r>
              <a:rPr lang="en-US" dirty="0" err="1" smtClean="0"/>
              <a:t>oužívání</a:t>
            </a:r>
            <a:r>
              <a:rPr lang="en-US" dirty="0" smtClean="0"/>
              <a:t> </a:t>
            </a:r>
            <a:r>
              <a:rPr lang="en-US" dirty="0" err="1" smtClean="0"/>
              <a:t>železných</a:t>
            </a:r>
            <a:r>
              <a:rPr lang="en-US" dirty="0" smtClean="0"/>
              <a:t> </a:t>
            </a:r>
            <a:r>
              <a:rPr lang="en-US" dirty="0" err="1" smtClean="0"/>
              <a:t>nástrojů</a:t>
            </a:r>
            <a:r>
              <a:rPr lang="en-US" dirty="0" smtClean="0"/>
              <a:t> </a:t>
            </a:r>
            <a:r>
              <a:rPr lang="en-US" dirty="0" err="1" smtClean="0"/>
              <a:t>prakticky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řemeslech</a:t>
            </a:r>
            <a:r>
              <a:rPr lang="en-US" dirty="0" smtClean="0"/>
              <a:t> a v </a:t>
            </a:r>
            <a:r>
              <a:rPr lang="en-US" dirty="0" err="1" smtClean="0"/>
              <a:t>zemědělství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Evropě</a:t>
            </a:r>
            <a:r>
              <a:rPr lang="en-US" dirty="0" smtClean="0"/>
              <a:t> je </a:t>
            </a:r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zdrojem</a:t>
            </a:r>
            <a:r>
              <a:rPr lang="en-US" dirty="0" smtClean="0"/>
              <a:t> </a:t>
            </a:r>
            <a:r>
              <a:rPr lang="en-US" dirty="0" err="1" smtClean="0"/>
              <a:t>obživy</a:t>
            </a:r>
            <a:r>
              <a:rPr lang="en-US" dirty="0" smtClean="0"/>
              <a:t> </a:t>
            </a:r>
            <a:r>
              <a:rPr lang="en-US" dirty="0" err="1" smtClean="0"/>
              <a:t>zemědělství</a:t>
            </a:r>
            <a:r>
              <a:rPr lang="en-US" dirty="0" smtClean="0"/>
              <a:t>, </a:t>
            </a:r>
            <a:r>
              <a:rPr lang="en-US" dirty="0" err="1" smtClean="0"/>
              <a:t>nová</a:t>
            </a:r>
            <a:r>
              <a:rPr lang="en-US" dirty="0" smtClean="0"/>
              <a:t> pole se </a:t>
            </a:r>
            <a:r>
              <a:rPr lang="en-US" dirty="0" err="1" smtClean="0"/>
              <a:t>získávají</a:t>
            </a:r>
            <a:r>
              <a:rPr lang="en-US" dirty="0" smtClean="0"/>
              <a:t> </a:t>
            </a:r>
            <a:r>
              <a:rPr lang="en-US" dirty="0" err="1" smtClean="0"/>
              <a:t>mýcením</a:t>
            </a:r>
            <a:r>
              <a:rPr lang="en-US" dirty="0" smtClean="0"/>
              <a:t>, </a:t>
            </a:r>
            <a:r>
              <a:rPr lang="en-US" dirty="0" err="1" smtClean="0"/>
              <a:t>žďářením</a:t>
            </a:r>
            <a:r>
              <a:rPr lang="en-US" dirty="0" smtClean="0"/>
              <a:t> a </a:t>
            </a:r>
            <a:r>
              <a:rPr lang="en-US" dirty="0" err="1" smtClean="0"/>
              <a:t>vysoušením</a:t>
            </a:r>
            <a:r>
              <a:rPr lang="en-US" dirty="0" smtClean="0"/>
              <a:t> </a:t>
            </a:r>
            <a:r>
              <a:rPr lang="en-US" dirty="0" err="1" smtClean="0"/>
              <a:t>bažin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P</a:t>
            </a:r>
            <a:r>
              <a:rPr lang="en-US" dirty="0" err="1" smtClean="0"/>
              <a:t>rohlubují</a:t>
            </a:r>
            <a:r>
              <a:rPr lang="en-US" dirty="0" smtClean="0"/>
              <a:t> se </a:t>
            </a:r>
            <a:r>
              <a:rPr lang="en-US" dirty="0" err="1" smtClean="0"/>
              <a:t>majetkové</a:t>
            </a:r>
            <a:r>
              <a:rPr lang="en-US" dirty="0" smtClean="0"/>
              <a:t> </a:t>
            </a:r>
            <a:r>
              <a:rPr lang="en-US" dirty="0" err="1" smtClean="0"/>
              <a:t>rozdíly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vrcholu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náčelníci</a:t>
            </a:r>
            <a:r>
              <a:rPr lang="en-US" dirty="0" smtClean="0"/>
              <a:t> a </a:t>
            </a:r>
            <a:r>
              <a:rPr lang="en-US" dirty="0" err="1" smtClean="0"/>
              <a:t>válečníci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en-US" dirty="0" err="1" smtClean="0"/>
              <a:t>ynále</a:t>
            </a:r>
            <a:r>
              <a:rPr lang="cs-CZ" dirty="0" smtClean="0"/>
              <a:t>z </a:t>
            </a:r>
            <a:r>
              <a:rPr lang="cs-CZ" b="1" dirty="0" smtClean="0"/>
              <a:t>hrnčířského kruhu</a:t>
            </a:r>
            <a:r>
              <a:rPr lang="en-US" b="1" dirty="0" smtClean="0">
                <a:hlinkClick r:id="rId3" tooltip="hrnčířského kruhu - odkaz na heslo ve wikipedii"/>
              </a:rPr>
              <a:t>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</a:t>
            </a:r>
            <a:r>
              <a:rPr lang="en-US" dirty="0" smtClean="0"/>
              <a:t>o </a:t>
            </a:r>
            <a:r>
              <a:rPr lang="en-US" dirty="0" err="1" smtClean="0"/>
              <a:t>Evropy</a:t>
            </a:r>
            <a:r>
              <a:rPr lang="en-US" dirty="0" smtClean="0"/>
              <a:t> </a:t>
            </a:r>
            <a:r>
              <a:rPr lang="en-US" dirty="0" err="1" smtClean="0"/>
              <a:t>vpadá</a:t>
            </a:r>
            <a:r>
              <a:rPr lang="en-US" dirty="0" smtClean="0"/>
              <a:t> </a:t>
            </a:r>
            <a:r>
              <a:rPr lang="en-US" dirty="0" err="1" smtClean="0"/>
              <a:t>národ</a:t>
            </a:r>
            <a:r>
              <a:rPr lang="cs-CZ" dirty="0" smtClean="0"/>
              <a:t> Skytů</a:t>
            </a:r>
            <a:r>
              <a:rPr lang="en-US" dirty="0" smtClean="0"/>
              <a:t>, </a:t>
            </a:r>
            <a:r>
              <a:rPr lang="en-US" dirty="0" err="1" smtClean="0"/>
              <a:t>přicházejí</a:t>
            </a:r>
            <a:r>
              <a:rPr lang="en-US" dirty="0" smtClean="0"/>
              <a:t> </a:t>
            </a:r>
            <a:r>
              <a:rPr lang="en-US" dirty="0" err="1" smtClean="0"/>
              <a:t>keltské</a:t>
            </a:r>
            <a:r>
              <a:rPr lang="en-US" dirty="0" smtClean="0"/>
              <a:t> </a:t>
            </a:r>
            <a:r>
              <a:rPr lang="en-US" dirty="0" err="1" smtClean="0"/>
              <a:t>kmeny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Pohřbívání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Ž</a:t>
            </a:r>
            <a:r>
              <a:rPr lang="cs-CZ" dirty="0" smtClean="0"/>
              <a:t>árové </a:t>
            </a:r>
            <a:r>
              <a:rPr lang="cs-CZ" dirty="0"/>
              <a:t>pohřby – přibývá nejjednodušších pohřbů </a:t>
            </a:r>
            <a:r>
              <a:rPr lang="cs-CZ" dirty="0" smtClean="0"/>
              <a:t>jamkových - </a:t>
            </a:r>
            <a:r>
              <a:rPr lang="cs-CZ" dirty="0"/>
              <a:t>popel zemřelého byl po kremaci vysypán do mělké jamky, aniž by byla přidávána jakákoliv </a:t>
            </a:r>
            <a:r>
              <a:rPr lang="cs-CZ" dirty="0" smtClean="0"/>
              <a:t>výbava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Zůstávají </a:t>
            </a:r>
            <a:r>
              <a:rPr lang="cs-CZ" dirty="0"/>
              <a:t>ale i popelnicové hroby – </a:t>
            </a:r>
            <a:r>
              <a:rPr lang="cs-CZ" dirty="0" smtClean="0"/>
              <a:t> </a:t>
            </a:r>
            <a:r>
              <a:rPr lang="cs-CZ" dirty="0"/>
              <a:t>vedle pohřbů s chudší výbavou (samotná popelnice) se objevují častěji hroby s početnější doprovodnou </a:t>
            </a:r>
            <a:r>
              <a:rPr lang="cs-CZ" dirty="0" smtClean="0"/>
              <a:t>keramikou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Keramika – často funerální – zdobná, miniaturní </a:t>
            </a:r>
            <a:r>
              <a:rPr lang="cs-CZ" dirty="0"/>
              <a:t>nádobky, </a:t>
            </a:r>
            <a:r>
              <a:rPr lang="cs-CZ" dirty="0" smtClean="0"/>
              <a:t>zoomorfní </a:t>
            </a:r>
            <a:r>
              <a:rPr lang="cs-CZ" dirty="0"/>
              <a:t>nádobky </a:t>
            </a:r>
            <a:r>
              <a:rPr lang="cs-CZ" dirty="0" smtClean="0"/>
              <a:t>(hlavně </a:t>
            </a:r>
            <a:r>
              <a:rPr lang="cs-CZ" dirty="0"/>
              <a:t>v podobě ptáků – zřejmá souvislost s náboženskými </a:t>
            </a:r>
            <a:r>
              <a:rPr lang="cs-CZ" dirty="0" smtClean="0"/>
              <a:t>představami)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Někdy </a:t>
            </a:r>
            <a:r>
              <a:rPr lang="cs-CZ" dirty="0"/>
              <a:t>kovové </a:t>
            </a:r>
            <a:r>
              <a:rPr lang="cs-CZ" dirty="0" smtClean="0"/>
              <a:t>nádoby, nebo </a:t>
            </a:r>
            <a:r>
              <a:rPr lang="cs-CZ" dirty="0"/>
              <a:t>bronzový </a:t>
            </a:r>
            <a:r>
              <a:rPr lang="cs-CZ" dirty="0" smtClean="0"/>
              <a:t>šperk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cs-CZ" b="1" smtClean="0"/>
              <a:t>Knížecí pohřby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Uloženy ve velkých pohřebních komorách s dřevěnými konstrukcemi – zemřelý mohl být uložen na čtyřkolovém voze - zápřah vozu symbolizují koňské postroje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Pohřební výbava bývá velmi bohatá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 muži – výzbroj a výstroj – železný meč, kopí, sekera, nůž, bronzový, ale i zlatý šperk – jehlice, spony, nákrčníky, náramky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- ženy – šperk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Potraviny a nápoje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Nad knížecími pohřby zpravidla mohyly (někdy i průměr několika desítek metrů!)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Mohyla Hochdorf</a:t>
            </a:r>
            <a:endParaRPr lang="en-US" smtClean="0"/>
          </a:p>
        </p:txBody>
      </p:sp>
      <p:sp>
        <p:nvSpPr>
          <p:cNvPr id="2765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27651" name="Picture 2" descr="C:\Users\User\Desktop\2007081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User\Desktop\hrobk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95600"/>
            <a:ext cx="3060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User\Desktop\Hochdor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191000"/>
            <a:ext cx="248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bobanx20080802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530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User\Desktop\archeo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3733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Users\User\Desktop\35-vylet_do_minulosti_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95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Laténské období – 450 př.n.l. - 0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</a:t>
            </a:r>
            <a:r>
              <a:rPr lang="en-US" dirty="0" err="1" smtClean="0"/>
              <a:t>jmenována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švýcarského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v</a:t>
            </a:r>
            <a:r>
              <a:rPr lang="cs-CZ" dirty="0" smtClean="0"/>
              <a:t> La Téne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</a:t>
            </a:r>
            <a:r>
              <a:rPr lang="en-US" dirty="0" err="1" smtClean="0"/>
              <a:t>oba</a:t>
            </a:r>
            <a:r>
              <a:rPr lang="cs-CZ" dirty="0" smtClean="0"/>
              <a:t> Keltů -</a:t>
            </a:r>
            <a:r>
              <a:rPr lang="en-US" dirty="0" smtClean="0"/>
              <a:t> </a:t>
            </a:r>
            <a:r>
              <a:rPr lang="en-US" dirty="0" err="1" smtClean="0"/>
              <a:t>stavěli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Evropě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hradiště</a:t>
            </a:r>
            <a:r>
              <a:rPr lang="en-US" dirty="0" smtClean="0"/>
              <a:t> – </a:t>
            </a:r>
            <a:r>
              <a:rPr lang="cs-CZ" dirty="0" smtClean="0"/>
              <a:t>oppida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</a:t>
            </a:r>
            <a:r>
              <a:rPr lang="en-US" dirty="0" err="1" smtClean="0"/>
              <a:t>oba</a:t>
            </a:r>
            <a:r>
              <a:rPr lang="cs-CZ" dirty="0" smtClean="0"/>
              <a:t> druidů - </a:t>
            </a:r>
            <a:r>
              <a:rPr lang="en-US" dirty="0" err="1" smtClean="0"/>
              <a:t>keltských</a:t>
            </a:r>
            <a:r>
              <a:rPr lang="en-US" dirty="0" smtClean="0"/>
              <a:t> </a:t>
            </a:r>
            <a:r>
              <a:rPr lang="en-US" dirty="0" err="1" smtClean="0"/>
              <a:t>kněží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</a:t>
            </a:r>
            <a:r>
              <a:rPr lang="en-US" dirty="0" err="1" smtClean="0"/>
              <a:t>sali</a:t>
            </a:r>
            <a:r>
              <a:rPr lang="cs-CZ" dirty="0" smtClean="0"/>
              <a:t> runami</a:t>
            </a:r>
            <a:r>
              <a:rPr lang="en-US" dirty="0" smtClean="0"/>
              <a:t>, </a:t>
            </a:r>
            <a:r>
              <a:rPr lang="en-US" dirty="0" err="1" smtClean="0"/>
              <a:t>hůlkovými</a:t>
            </a:r>
            <a:r>
              <a:rPr lang="en-US" dirty="0" smtClean="0"/>
              <a:t> </a:t>
            </a:r>
            <a:r>
              <a:rPr lang="en-US" dirty="0" err="1" smtClean="0"/>
              <a:t>písmeny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se </a:t>
            </a:r>
            <a:r>
              <a:rPr lang="en-US" dirty="0" err="1" smtClean="0"/>
              <a:t>hodily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rytí</a:t>
            </a:r>
            <a:r>
              <a:rPr lang="en-US" dirty="0" smtClean="0"/>
              <a:t> do </a:t>
            </a:r>
            <a:r>
              <a:rPr lang="en-US" dirty="0" err="1" smtClean="0"/>
              <a:t>kamene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kovů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</a:t>
            </a:r>
            <a:r>
              <a:rPr lang="en-US" dirty="0" err="1" smtClean="0"/>
              <a:t>ěř</a:t>
            </a:r>
            <a:r>
              <a:rPr lang="cs-CZ" dirty="0" smtClean="0"/>
              <a:t>ili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padnou</a:t>
            </a:r>
            <a:r>
              <a:rPr lang="en-US" dirty="0" smtClean="0"/>
              <a:t> </a:t>
            </a:r>
            <a:r>
              <a:rPr lang="en-US" dirty="0" err="1" smtClean="0"/>
              <a:t>hrdinně</a:t>
            </a:r>
            <a:r>
              <a:rPr lang="en-US" dirty="0" smtClean="0"/>
              <a:t> v </a:t>
            </a:r>
            <a:r>
              <a:rPr lang="en-US" dirty="0" err="1" smtClean="0"/>
              <a:t>boji</a:t>
            </a:r>
            <a:r>
              <a:rPr lang="en-US" dirty="0" smtClean="0"/>
              <a:t> </a:t>
            </a:r>
            <a:r>
              <a:rPr lang="en-US" dirty="0" err="1" smtClean="0"/>
              <a:t>dostanou</a:t>
            </a:r>
            <a:r>
              <a:rPr lang="en-US" dirty="0" smtClean="0"/>
              <a:t> se do </a:t>
            </a:r>
            <a:r>
              <a:rPr lang="en-US" dirty="0" err="1" smtClean="0"/>
              <a:t>Valhaly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vysloužilí</a:t>
            </a:r>
            <a:r>
              <a:rPr lang="en-US" dirty="0" smtClean="0"/>
              <a:t> </a:t>
            </a:r>
            <a:r>
              <a:rPr lang="en-US" dirty="0" err="1" smtClean="0"/>
              <a:t>válečníci</a:t>
            </a:r>
            <a:r>
              <a:rPr lang="en-US" dirty="0" smtClean="0"/>
              <a:t> </a:t>
            </a:r>
            <a:r>
              <a:rPr lang="en-US" dirty="0" err="1" smtClean="0"/>
              <a:t>popíjejí</a:t>
            </a:r>
            <a:r>
              <a:rPr lang="en-US" dirty="0" smtClean="0"/>
              <a:t> a </a:t>
            </a:r>
            <a:r>
              <a:rPr lang="en-US" dirty="0" err="1" smtClean="0"/>
              <a:t>užívají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nezřízeného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Čechách</a:t>
            </a:r>
            <a:r>
              <a:rPr lang="en-US" dirty="0" smtClean="0"/>
              <a:t> se </a:t>
            </a:r>
            <a:r>
              <a:rPr lang="en-US" dirty="0" err="1" smtClean="0"/>
              <a:t>usadil</a:t>
            </a:r>
            <a:r>
              <a:rPr lang="en-US" dirty="0" smtClean="0"/>
              <a:t> </a:t>
            </a:r>
            <a:r>
              <a:rPr lang="en-US" dirty="0" err="1" smtClean="0"/>
              <a:t>kmen</a:t>
            </a:r>
            <a:r>
              <a:rPr lang="en-US" dirty="0" smtClean="0"/>
              <a:t> </a:t>
            </a:r>
            <a:r>
              <a:rPr lang="en-US" dirty="0" err="1" smtClean="0"/>
              <a:t>Bójů</a:t>
            </a:r>
            <a:r>
              <a:rPr lang="en-US" dirty="0" smtClean="0"/>
              <a:t>,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kterého</a:t>
            </a:r>
            <a:r>
              <a:rPr lang="en-US" dirty="0" smtClean="0"/>
              <a:t> </a:t>
            </a:r>
            <a:r>
              <a:rPr lang="en-US" dirty="0" err="1" smtClean="0"/>
              <a:t>dostala</a:t>
            </a:r>
            <a:r>
              <a:rPr lang="en-US" dirty="0" smtClean="0"/>
              <a:t>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 </a:t>
            </a:r>
            <a:r>
              <a:rPr lang="en-US" dirty="0" err="1" smtClean="0"/>
              <a:t>údajně</a:t>
            </a:r>
            <a:r>
              <a:rPr lang="en-US" dirty="0" smtClean="0"/>
              <a:t> </a:t>
            </a:r>
            <a:r>
              <a:rPr lang="en-US" dirty="0" err="1" smtClean="0"/>
              <a:t>jméno</a:t>
            </a:r>
            <a:r>
              <a:rPr lang="en-US" dirty="0" smtClean="0"/>
              <a:t> – Bohemia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Začínají se u nás</a:t>
            </a:r>
            <a:r>
              <a:rPr lang="en-US" dirty="0" smtClean="0"/>
              <a:t> </a:t>
            </a:r>
            <a:r>
              <a:rPr lang="en-US" dirty="0" err="1" smtClean="0"/>
              <a:t>začínají</a:t>
            </a:r>
            <a:r>
              <a:rPr lang="en-US" dirty="0" smtClean="0"/>
              <a:t> </a:t>
            </a:r>
            <a:r>
              <a:rPr lang="en-US" dirty="0" err="1" smtClean="0"/>
              <a:t>razit</a:t>
            </a:r>
            <a:r>
              <a:rPr lang="en-US" dirty="0" smtClean="0"/>
              <a:t> </a:t>
            </a:r>
            <a:r>
              <a:rPr lang="en-US" dirty="0" err="1" smtClean="0"/>
              <a:t>zlaté</a:t>
            </a:r>
            <a:r>
              <a:rPr lang="en-US" dirty="0" smtClean="0"/>
              <a:t> mince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Keltové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postupně</a:t>
            </a:r>
            <a:r>
              <a:rPr lang="en-US" dirty="0" smtClean="0"/>
              <a:t> </a:t>
            </a:r>
            <a:r>
              <a:rPr lang="en-US" dirty="0" err="1" smtClean="0"/>
              <a:t>vytlačeni</a:t>
            </a:r>
            <a:r>
              <a:rPr lang="cs-CZ" dirty="0" smtClean="0"/>
              <a:t> Germány</a:t>
            </a:r>
            <a:r>
              <a:rPr lang="en-US" b="1" dirty="0" smtClean="0">
                <a:hlinkClick r:id="rId2" tooltip="Germány - odkaz na heslo ve wikipedii"/>
              </a:rPr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Periodizaci doby laténské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Časná </a:t>
            </a:r>
            <a:r>
              <a:rPr lang="cs-CZ" dirty="0"/>
              <a:t>doba laténská </a:t>
            </a:r>
            <a:r>
              <a:rPr lang="cs-CZ" dirty="0" smtClean="0"/>
              <a:t>– </a:t>
            </a:r>
            <a:r>
              <a:rPr lang="cs-CZ" dirty="0"/>
              <a:t>doba historické expanze Keltů – 500 - 350 př.n.l</a:t>
            </a:r>
            <a:r>
              <a:rPr lang="cs-CZ" dirty="0" smtClean="0"/>
              <a:t>. (</a:t>
            </a:r>
            <a:r>
              <a:rPr lang="cs-CZ" dirty="0"/>
              <a:t>výrazné sociální diferenciace v keltské společnosti </a:t>
            </a:r>
            <a:r>
              <a:rPr lang="cs-CZ" dirty="0" smtClean="0"/>
              <a:t>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Střední </a:t>
            </a:r>
            <a:r>
              <a:rPr lang="cs-CZ" dirty="0"/>
              <a:t>doba laténská </a:t>
            </a:r>
            <a:r>
              <a:rPr lang="cs-CZ" dirty="0" smtClean="0"/>
              <a:t> </a:t>
            </a:r>
            <a:r>
              <a:rPr lang="cs-CZ" dirty="0"/>
              <a:t>– doba středoevropské </a:t>
            </a:r>
            <a:r>
              <a:rPr lang="cs-CZ" dirty="0" smtClean="0"/>
              <a:t>konzolidace (ustálení) </a:t>
            </a:r>
            <a:r>
              <a:rPr lang="cs-CZ" dirty="0"/>
              <a:t>Keltů – 350 - 150 př.n.l</a:t>
            </a:r>
            <a:r>
              <a:rPr lang="cs-CZ" dirty="0" smtClean="0"/>
              <a:t>. (</a:t>
            </a:r>
            <a:r>
              <a:rPr lang="cs-CZ" dirty="0"/>
              <a:t>mizí dosud tak nápadně se projevující rodová aristokracie – knížecí </a:t>
            </a:r>
            <a:r>
              <a:rPr lang="cs-CZ" dirty="0" smtClean="0"/>
              <a:t>vrstva. </a:t>
            </a:r>
            <a:r>
              <a:rPr lang="cs-CZ" dirty="0"/>
              <a:t>M</a:t>
            </a:r>
            <a:r>
              <a:rPr lang="cs-CZ" dirty="0" smtClean="0"/>
              <a:t>ění se </a:t>
            </a:r>
            <a:r>
              <a:rPr lang="cs-CZ" dirty="0"/>
              <a:t>způsob pohřbívání – plochá keltská kostrová </a:t>
            </a:r>
            <a:r>
              <a:rPr lang="cs-CZ" dirty="0" smtClean="0"/>
              <a:t>pohřebiště)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ozdní </a:t>
            </a:r>
            <a:r>
              <a:rPr lang="cs-CZ" dirty="0"/>
              <a:t>doba </a:t>
            </a:r>
            <a:r>
              <a:rPr lang="cs-CZ" dirty="0" smtClean="0"/>
              <a:t>laténská </a:t>
            </a:r>
            <a:r>
              <a:rPr lang="cs-CZ" dirty="0"/>
              <a:t>– 150 př.n.l. - přelom letopočtu </a:t>
            </a:r>
            <a:r>
              <a:rPr lang="cs-CZ" dirty="0" smtClean="0"/>
              <a:t>(</a:t>
            </a:r>
            <a:r>
              <a:rPr lang="cs-CZ" dirty="0"/>
              <a:t>první keltská oppida – opevněná sídliště městského typu, s vysokou koncentrací obyvatelstva, rozvinutou řemeslnou výrobou a </a:t>
            </a:r>
            <a:r>
              <a:rPr lang="cs-CZ" dirty="0" smtClean="0"/>
              <a:t>obchodem)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historika.fabulator.cz/ilustrace/ru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0008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Doba BRONZOVÁ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označována</a:t>
            </a:r>
            <a:r>
              <a:rPr lang="en-US" dirty="0" smtClean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en-US" dirty="0"/>
              <a:t> </a:t>
            </a:r>
            <a:r>
              <a:rPr lang="en-US" dirty="0" err="1"/>
              <a:t>civilizačního</a:t>
            </a:r>
            <a:r>
              <a:rPr lang="en-US" dirty="0"/>
              <a:t> </a:t>
            </a:r>
            <a:r>
              <a:rPr lang="en-US" dirty="0" err="1"/>
              <a:t>pokroku</a:t>
            </a:r>
            <a:r>
              <a:rPr lang="en-US" dirty="0"/>
              <a:t> – </a:t>
            </a:r>
            <a:r>
              <a:rPr lang="en-US" dirty="0" err="1"/>
              <a:t>lidé</a:t>
            </a:r>
            <a:r>
              <a:rPr lang="en-US" dirty="0"/>
              <a:t> se </a:t>
            </a:r>
            <a:r>
              <a:rPr lang="en-US" dirty="0" err="1"/>
              <a:t>naučili</a:t>
            </a:r>
            <a:r>
              <a:rPr lang="en-US" dirty="0"/>
              <a:t> </a:t>
            </a:r>
            <a:r>
              <a:rPr lang="en-US" dirty="0" err="1"/>
              <a:t>získávat</a:t>
            </a:r>
            <a:r>
              <a:rPr lang="en-US" dirty="0"/>
              <a:t> a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en-US" dirty="0" err="1" smtClean="0"/>
              <a:t>kov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BRONZ = slitina mědi a cínu, tvrdší než měď, snadno tavitelný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1. Je </a:t>
            </a:r>
            <a:r>
              <a:rPr lang="cs-CZ" b="1" dirty="0"/>
              <a:t>to zlom v dějinách pravěku </a:t>
            </a:r>
            <a:r>
              <a:rPr lang="cs-CZ" dirty="0" smtClean="0"/>
              <a:t>– </a:t>
            </a:r>
            <a:r>
              <a:rPr lang="cs-CZ" b="1" dirty="0" smtClean="0"/>
              <a:t>člověk </a:t>
            </a:r>
            <a:r>
              <a:rPr lang="cs-CZ" b="1" dirty="0"/>
              <a:t>dokáže vyrobit kov </a:t>
            </a:r>
            <a:r>
              <a:rPr lang="cs-CZ" b="1" dirty="0" smtClean="0"/>
              <a:t>tavením</a:t>
            </a:r>
            <a:r>
              <a:rPr lang="cs-CZ" dirty="0" smtClean="0"/>
              <a:t>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Ulehčení práce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Rozvíjí </a:t>
            </a:r>
            <a:r>
              <a:rPr lang="cs-CZ" dirty="0"/>
              <a:t>se hutnictví, hornictví, slévačství, kovotepectví a </a:t>
            </a:r>
            <a:r>
              <a:rPr lang="cs-CZ" dirty="0" smtClean="0"/>
              <a:t>kovolijectví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 - Vyrábí </a:t>
            </a:r>
            <a:r>
              <a:rPr lang="cs-CZ" dirty="0"/>
              <a:t>se bronzové srpy, kovová rádla, lepší zbraně - meče, přílby a štíty 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V </a:t>
            </a:r>
            <a:r>
              <a:rPr lang="cs-CZ" dirty="0"/>
              <a:t>hrnčířství objeven</a:t>
            </a:r>
            <a:r>
              <a:rPr lang="cs-CZ" b="1" dirty="0"/>
              <a:t> hrnčířský kruh</a:t>
            </a:r>
            <a:r>
              <a:rPr lang="cs-CZ" dirty="0"/>
              <a:t> = dokonalejší keramika, i s glazurou. </a:t>
            </a:r>
            <a:r>
              <a:rPr lang="cs-CZ" dirty="0" smtClean="0"/>
              <a:t>- Počátky </a:t>
            </a:r>
            <a:r>
              <a:rPr lang="cs-CZ" b="1" dirty="0" smtClean="0"/>
              <a:t>sklářství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2. Řemesla </a:t>
            </a:r>
            <a:r>
              <a:rPr lang="cs-CZ" b="1" dirty="0"/>
              <a:t>se oddělila od zemědělství = 2. společenská dělba </a:t>
            </a:r>
            <a:r>
              <a:rPr lang="cs-CZ" b="1" dirty="0" smtClean="0"/>
              <a:t>práce</a:t>
            </a:r>
            <a:r>
              <a:rPr lang="cs-CZ" dirty="0" smtClean="0"/>
              <a:t>-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Narůstá </a:t>
            </a:r>
            <a:r>
              <a:rPr lang="cs-CZ" dirty="0"/>
              <a:t>směna </a:t>
            </a:r>
            <a:r>
              <a:rPr lang="cs-CZ" dirty="0" smtClean="0"/>
              <a:t>výrobků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Vzniká obchod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- </a:t>
            </a:r>
            <a:r>
              <a:rPr lang="cs-CZ" dirty="0"/>
              <a:t>Narůstá majetková nerovnost, společnost se začíná diferencovat, je </a:t>
            </a:r>
            <a:r>
              <a:rPr lang="cs-CZ" dirty="0" smtClean="0"/>
              <a:t>složitější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</a:t>
            </a:r>
            <a:r>
              <a:rPr lang="cs-CZ" b="1" dirty="0"/>
              <a:t>Vyvstává potřeba vyšší organizace </a:t>
            </a:r>
            <a:r>
              <a:rPr lang="cs-CZ" b="1" dirty="0" smtClean="0"/>
              <a:t>společnosti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3. Rodová společnost se rozpadá. Končí období pravěku.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- </a:t>
            </a:r>
            <a:r>
              <a:rPr lang="en-US" dirty="0" err="1" smtClean="0"/>
              <a:t>doklady</a:t>
            </a:r>
            <a:r>
              <a:rPr lang="en-US" dirty="0" smtClean="0"/>
              <a:t> </a:t>
            </a:r>
            <a:r>
              <a:rPr lang="en-US" dirty="0" err="1" smtClean="0"/>
              <a:t>vyspělého</a:t>
            </a:r>
            <a:r>
              <a:rPr lang="en-US" dirty="0" smtClean="0"/>
              <a:t> </a:t>
            </a:r>
            <a:r>
              <a:rPr lang="en-US" dirty="0" err="1" smtClean="0"/>
              <a:t>polyteistického</a:t>
            </a:r>
            <a:r>
              <a:rPr lang="en-US" dirty="0" smtClean="0"/>
              <a:t> </a:t>
            </a:r>
            <a:r>
              <a:rPr lang="en-US" dirty="0" err="1" smtClean="0"/>
              <a:t>náboženského</a:t>
            </a:r>
            <a:r>
              <a:rPr lang="en-US" dirty="0" smtClean="0"/>
              <a:t> </a:t>
            </a:r>
            <a:r>
              <a:rPr lang="en-US" dirty="0" err="1" smtClean="0"/>
              <a:t>kultu</a:t>
            </a:r>
            <a:r>
              <a:rPr lang="en-US" dirty="0" smtClean="0"/>
              <a:t> (</a:t>
            </a:r>
            <a:r>
              <a:rPr lang="en-US" dirty="0" err="1" smtClean="0"/>
              <a:t>mnohobožství</a:t>
            </a:r>
            <a:r>
              <a:rPr lang="en-US" dirty="0" smtClean="0"/>
              <a:t>) a </a:t>
            </a:r>
            <a:r>
              <a:rPr lang="en-US" dirty="0" err="1" smtClean="0"/>
              <a:t>rozvojeduchovního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r>
              <a:rPr lang="en-US" dirty="0" err="1" smtClean="0"/>
              <a:t>vůbec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-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r>
              <a:rPr lang="en-US" dirty="0" smtClean="0"/>
              <a:t> se </a:t>
            </a:r>
            <a:r>
              <a:rPr lang="en-US" dirty="0" err="1" smtClean="0"/>
              <a:t>vyděluje</a:t>
            </a:r>
            <a:r>
              <a:rPr lang="en-US" dirty="0" smtClean="0"/>
              <a:t> </a:t>
            </a:r>
            <a:r>
              <a:rPr lang="en-US" dirty="0" err="1" smtClean="0"/>
              <a:t>vrstva</a:t>
            </a:r>
            <a:r>
              <a:rPr lang="en-US" dirty="0" smtClean="0"/>
              <a:t> „</a:t>
            </a:r>
            <a:r>
              <a:rPr lang="en-US" dirty="0" err="1" smtClean="0"/>
              <a:t>králů</a:t>
            </a:r>
            <a:r>
              <a:rPr lang="en-US" dirty="0" smtClean="0"/>
              <a:t>“, </a:t>
            </a:r>
            <a:r>
              <a:rPr lang="en-US" dirty="0" err="1" smtClean="0"/>
              <a:t>či</a:t>
            </a:r>
            <a:r>
              <a:rPr lang="en-US" dirty="0" smtClean="0"/>
              <a:t> „</a:t>
            </a:r>
            <a:r>
              <a:rPr lang="en-US" dirty="0" err="1" smtClean="0"/>
              <a:t>knížat</a:t>
            </a:r>
            <a:r>
              <a:rPr lang="en-US" dirty="0" smtClean="0"/>
              <a:t>“,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sídlí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silně</a:t>
            </a:r>
            <a:r>
              <a:rPr lang="en-US" dirty="0" smtClean="0"/>
              <a:t> </a:t>
            </a:r>
            <a:r>
              <a:rPr lang="en-US" dirty="0" err="1" smtClean="0"/>
              <a:t>opevněných</a:t>
            </a:r>
            <a:r>
              <a:rPr lang="en-US" dirty="0" smtClean="0"/>
              <a:t> „</a:t>
            </a:r>
            <a:r>
              <a:rPr lang="en-US" dirty="0" err="1" smtClean="0"/>
              <a:t>hradech</a:t>
            </a:r>
            <a:r>
              <a:rPr lang="en-US" dirty="0" smtClean="0"/>
              <a:t>“ a </a:t>
            </a:r>
            <a:r>
              <a:rPr lang="en-US" dirty="0" err="1" smtClean="0"/>
              <a:t>udržuje</a:t>
            </a:r>
            <a:r>
              <a:rPr lang="en-US" dirty="0" smtClean="0"/>
              <a:t> </a:t>
            </a:r>
            <a:r>
              <a:rPr lang="en-US" dirty="0" err="1" smtClean="0"/>
              <a:t>obchodní</a:t>
            </a:r>
            <a:r>
              <a:rPr lang="en-US" dirty="0" smtClean="0"/>
              <a:t> </a:t>
            </a:r>
            <a:r>
              <a:rPr lang="en-US" dirty="0" err="1" smtClean="0"/>
              <a:t>kontakty</a:t>
            </a:r>
            <a:r>
              <a:rPr lang="en-US" dirty="0" smtClean="0"/>
              <a:t> s </a:t>
            </a:r>
            <a:r>
              <a:rPr lang="en-US" dirty="0" err="1" smtClean="0"/>
              <a:t>okolním</a:t>
            </a:r>
            <a:r>
              <a:rPr lang="en-US" dirty="0" smtClean="0"/>
              <a:t> </a:t>
            </a:r>
            <a:r>
              <a:rPr lang="en-US" dirty="0" err="1" smtClean="0"/>
              <a:t>světem</a:t>
            </a:r>
            <a:r>
              <a:rPr lang="en-US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:\Users\User\Desktop\la0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C:\Users\User\Desktop\glauberg-prince-celtic-artifact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0"/>
            <a:ext cx="2543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C:\Users\User\Desktop\la08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0"/>
            <a:ext cx="3003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User\Desktop\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236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C:\Users\User\Desktop\Manching_East_Gat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C:\Users\User\Desktop\la10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3505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archeology.cz/wp-content/uploads/2010/06/3059068ce5_24575796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486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User\Desktop\5f06620bb9_24575908_o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981075"/>
            <a:ext cx="37814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cs-CZ" sz="4000" smtClean="0"/>
              <a:t>CHARAKTER DOBY</a:t>
            </a:r>
            <a:endParaRPr lang="en-US" sz="40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smtClean="0">
                <a:solidFill>
                  <a:srgbClr val="FF0000"/>
                </a:solidFill>
              </a:rPr>
              <a:t>Vznik dálkového obchodu</a:t>
            </a:r>
            <a:r>
              <a:rPr lang="cs-CZ" sz="9600" dirty="0" smtClean="0"/>
              <a:t>: dobytek, kožešiny, vosk, obilí  ZA  měděnou rudu, jantar, sůl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 </a:t>
            </a:r>
            <a:r>
              <a:rPr lang="cs-CZ" sz="9600" dirty="0" smtClean="0">
                <a:solidFill>
                  <a:srgbClr val="FF0000"/>
                </a:solidFill>
              </a:rPr>
              <a:t>vývoj společnosti</a:t>
            </a:r>
            <a:r>
              <a:rPr lang="cs-CZ" sz="9600" b="1" dirty="0" smtClean="0"/>
              <a:t> </a:t>
            </a:r>
            <a:r>
              <a:rPr lang="cs-CZ" sz="9600" b="1" dirty="0">
                <a:sym typeface="Wingdings" pitchFamily="2" charset="2"/>
              </a:rPr>
              <a:t>:</a:t>
            </a:r>
            <a:r>
              <a:rPr lang="en-US" sz="9600" b="1" dirty="0" smtClean="0">
                <a:sym typeface="Wingdings" pitchFamily="2" charset="2"/>
              </a:rPr>
              <a:t> </a:t>
            </a:r>
            <a:r>
              <a:rPr lang="cs-CZ" sz="9600" dirty="0"/>
              <a:t>specializace </a:t>
            </a:r>
            <a:r>
              <a:rPr lang="cs-CZ" sz="9600" dirty="0" smtClean="0"/>
              <a:t>řemesel:  </a:t>
            </a:r>
            <a:r>
              <a:rPr lang="cs-CZ" sz="9600" dirty="0" smtClean="0">
                <a:sym typeface="Wingdings" pitchFamily="2" charset="2"/>
              </a:rPr>
              <a:t>rolníci, řemeslníci (kováři, kovolijci, kovotepci), kněží, obchodníci, válečníci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Domestikovali kachny, slepice, kočky, </a:t>
            </a:r>
            <a:r>
              <a:rPr lang="cs-CZ" sz="9600" dirty="0"/>
              <a:t>na severu </a:t>
            </a:r>
            <a:r>
              <a:rPr lang="cs-CZ" sz="9600" dirty="0" smtClean="0"/>
              <a:t>Evropy soby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Vyráběli </a:t>
            </a:r>
            <a:r>
              <a:rPr lang="cs-CZ" sz="9600" dirty="0"/>
              <a:t>bronzové nástroje </a:t>
            </a:r>
            <a:endParaRPr lang="cs-CZ" sz="9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Šperky</a:t>
            </a:r>
            <a:r>
              <a:rPr lang="cs-CZ" sz="9600" dirty="0"/>
              <a:t>, různé </a:t>
            </a:r>
            <a:r>
              <a:rPr lang="cs-CZ" sz="9600" dirty="0" smtClean="0"/>
              <a:t>skleněné korálky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Platidlo – hřivny - nepeněžní prostředek (bronzové </a:t>
            </a:r>
            <a:r>
              <a:rPr lang="cs-CZ" sz="9600" dirty="0"/>
              <a:t>tyčinky, které mohli lidé dál </a:t>
            </a:r>
            <a:r>
              <a:rPr lang="cs-CZ" sz="9600" dirty="0" smtClean="0"/>
              <a:t>využívat)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Začínaly </a:t>
            </a:r>
            <a:r>
              <a:rPr lang="cs-CZ" sz="9600" dirty="0"/>
              <a:t>prohlubovat majetkové </a:t>
            </a:r>
            <a:r>
              <a:rPr lang="cs-CZ" sz="9600" dirty="0" smtClean="0"/>
              <a:t>rozdíly - </a:t>
            </a:r>
            <a:r>
              <a:rPr lang="en-US" sz="9600" dirty="0" err="1" smtClean="0"/>
              <a:t>bohatě</a:t>
            </a:r>
            <a:r>
              <a:rPr lang="en-US" sz="9600" dirty="0" smtClean="0"/>
              <a:t> </a:t>
            </a:r>
            <a:r>
              <a:rPr lang="en-US" sz="9600" dirty="0" err="1" smtClean="0"/>
              <a:t>vybavené</a:t>
            </a:r>
            <a:r>
              <a:rPr lang="en-US" sz="9600" dirty="0" smtClean="0"/>
              <a:t> </a:t>
            </a:r>
            <a:r>
              <a:rPr lang="en-US" sz="9600" dirty="0" err="1" smtClean="0"/>
              <a:t>hroby</a:t>
            </a:r>
            <a:r>
              <a:rPr lang="en-US" sz="9600" dirty="0" smtClean="0"/>
              <a:t> </a:t>
            </a:r>
            <a:r>
              <a:rPr lang="en-US" sz="9600" dirty="0" err="1" smtClean="0"/>
              <a:t>náčelníků</a:t>
            </a:r>
            <a:r>
              <a:rPr lang="en-US" sz="9600" dirty="0" smtClean="0"/>
              <a:t>; </a:t>
            </a:r>
            <a:r>
              <a:rPr lang="en-US" sz="9600" dirty="0" err="1" smtClean="0"/>
              <a:t>naproti</a:t>
            </a:r>
            <a:r>
              <a:rPr lang="en-US" sz="9600" dirty="0" smtClean="0"/>
              <a:t> </a:t>
            </a:r>
            <a:r>
              <a:rPr lang="en-US" sz="9600" dirty="0" err="1" smtClean="0"/>
              <a:t>tomu</a:t>
            </a:r>
            <a:r>
              <a:rPr lang="en-US" sz="9600" dirty="0" smtClean="0"/>
              <a:t> </a:t>
            </a:r>
            <a:r>
              <a:rPr lang="en-US" sz="9600" dirty="0" err="1" smtClean="0"/>
              <a:t>chudě</a:t>
            </a:r>
            <a:r>
              <a:rPr lang="en-US" sz="9600" dirty="0" smtClean="0"/>
              <a:t> </a:t>
            </a:r>
            <a:r>
              <a:rPr lang="en-US" sz="9600" dirty="0" err="1" smtClean="0"/>
              <a:t>vybavené</a:t>
            </a:r>
            <a:r>
              <a:rPr lang="en-US" sz="9600" dirty="0" smtClean="0"/>
              <a:t> </a:t>
            </a:r>
            <a:r>
              <a:rPr lang="en-US" sz="9600" dirty="0" err="1" smtClean="0"/>
              <a:t>hroby</a:t>
            </a:r>
            <a:r>
              <a:rPr lang="en-US" sz="9600" dirty="0" smtClean="0"/>
              <a:t> </a:t>
            </a:r>
            <a:r>
              <a:rPr lang="en-US" sz="9600" dirty="0" err="1" smtClean="0"/>
              <a:t>obyčejných</a:t>
            </a:r>
            <a:r>
              <a:rPr lang="en-US" sz="9600" dirty="0" smtClean="0"/>
              <a:t> </a:t>
            </a:r>
            <a:r>
              <a:rPr lang="en-US" sz="9600" dirty="0" err="1" smtClean="0"/>
              <a:t>lidí</a:t>
            </a:r>
            <a:r>
              <a:rPr lang="en-US" sz="9600" dirty="0" smtClean="0"/>
              <a:t> </a:t>
            </a:r>
            <a:endParaRPr lang="cs-CZ" sz="9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 </a:t>
            </a:r>
            <a:r>
              <a:rPr lang="cs-CZ" sz="9600" dirty="0"/>
              <a:t>Pro výrobu nástrojů bylo typické lití do ztracené formy, vznikalo </a:t>
            </a:r>
            <a:r>
              <a:rPr lang="cs-CZ" sz="9600" dirty="0" smtClean="0"/>
              <a:t>velké </a:t>
            </a:r>
            <a:r>
              <a:rPr lang="cs-CZ" sz="9600" dirty="0"/>
              <a:t>množství originálních </a:t>
            </a:r>
            <a:r>
              <a:rPr lang="cs-CZ" sz="9600" dirty="0" smtClean="0"/>
              <a:t>předmětů</a:t>
            </a:r>
            <a:endParaRPr lang="cs-CZ" sz="9600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>
                <a:sym typeface="Wingdings" pitchFamily="2" charset="2"/>
              </a:rPr>
              <a:t> </a:t>
            </a:r>
            <a:r>
              <a:rPr lang="cs-CZ" sz="9600" dirty="0" smtClean="0">
                <a:solidFill>
                  <a:srgbClr val="FF0000"/>
                </a:solidFill>
                <a:sym typeface="Wingdings" pitchFamily="2" charset="2"/>
              </a:rPr>
              <a:t>oteplení po polovině 2. tisíciletí př. n. l.:  </a:t>
            </a:r>
            <a:r>
              <a:rPr lang="cs-CZ" sz="9600" dirty="0" smtClean="0">
                <a:sym typeface="Wingdings" pitchFamily="2" charset="2"/>
              </a:rPr>
              <a:t>vysychání půdy,  </a:t>
            </a:r>
            <a:r>
              <a:rPr lang="cs-CZ" sz="9600" dirty="0">
                <a:sym typeface="Wingdings" pitchFamily="2" charset="2"/>
              </a:rPr>
              <a:t>velké územní posuny </a:t>
            </a:r>
            <a:r>
              <a:rPr lang="cs-CZ" sz="9600" dirty="0" smtClean="0">
                <a:sym typeface="Wingdings" pitchFamily="2" charset="2"/>
              </a:rPr>
              <a:t>lidí, boje </a:t>
            </a:r>
            <a:r>
              <a:rPr lang="cs-CZ" sz="9600" dirty="0">
                <a:sym typeface="Wingdings" pitchFamily="2" charset="2"/>
              </a:rPr>
              <a:t>o </a:t>
            </a:r>
            <a:r>
              <a:rPr lang="cs-CZ" sz="9600" dirty="0" smtClean="0">
                <a:sym typeface="Wingdings" pitchFamily="2" charset="2"/>
              </a:rPr>
              <a:t>území</a:t>
            </a:r>
            <a:r>
              <a:rPr lang="en-US" sz="9600" dirty="0" smtClean="0">
                <a:sym typeface="Wingdings" pitchFamily="2" charset="2"/>
              </a:rPr>
              <a:t>     </a:t>
            </a:r>
            <a:endParaRPr lang="en-US" sz="9600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Odlévání ztracenou formou</a:t>
            </a:r>
            <a:endParaRPr lang="en-US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286250" cy="4333875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0"/>
            <a:ext cx="2790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kralsumavy.files.wordpress.com/2011/05/karbow.jpg?w=600&amp;h=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715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kralsumavy.files.wordpress.com/2011/05/peckatel.jpg?w=200&amp;h=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09600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838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dykazKozichHhrbe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800"/>
            <a:ext cx="32416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ŠPERKY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3100" dirty="0" smtClean="0"/>
              <a:t>jehlice, náušnice, náramky, čelenky</a:t>
            </a:r>
            <a:r>
              <a:rPr lang="cs-CZ" dirty="0" smtClean="0"/>
              <a:t>,</a:t>
            </a:r>
            <a:r>
              <a:rPr lang="cs-CZ" sz="3100" dirty="0" smtClean="0"/>
              <a:t>náhrdelníky,  přívěšky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pic>
        <p:nvPicPr>
          <p:cNvPr id="4" name="Picture 5" descr="JP1303014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657600"/>
            <a:ext cx="3409950" cy="2543175"/>
          </a:xfrm>
        </p:spPr>
      </p:pic>
      <p:pic>
        <p:nvPicPr>
          <p:cNvPr id="5" name="Picture 11" descr="img_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3115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5715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29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852</Words>
  <Application>Microsoft Office PowerPoint</Application>
  <PresentationFormat>Předvádění na obrazovce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Calibri</vt:lpstr>
      <vt:lpstr>Arial</vt:lpstr>
      <vt:lpstr>Wingdings</vt:lpstr>
      <vt:lpstr>Θέμα του Office</vt:lpstr>
      <vt:lpstr> DOBA BRONZOVÁ  DOBA ŽELEZNÁ   Evropa </vt:lpstr>
      <vt:lpstr>Doba BRONZOVÁ</vt:lpstr>
      <vt:lpstr>CHARAKTER DOBY</vt:lpstr>
      <vt:lpstr>Odlévání ztracenou formou</vt:lpstr>
      <vt:lpstr>Snímek 5</vt:lpstr>
      <vt:lpstr>Snímek 6</vt:lpstr>
      <vt:lpstr> ŠPERKY  jehlice, náušnice, náramky, čelenky,náhrdelníky,  přívěšky </vt:lpstr>
      <vt:lpstr>Snímek 8</vt:lpstr>
      <vt:lpstr>Snímek 9</vt:lpstr>
      <vt:lpstr>KULTURY DOBY BRONZOVÉ</vt:lpstr>
      <vt:lpstr>DOBA ŽELEZNÁ 750 př.n.l. - 0 </vt:lpstr>
      <vt:lpstr>Halštatské období – 750 – 450 př.n.l.</vt:lpstr>
      <vt:lpstr>Pohřbívání</vt:lpstr>
      <vt:lpstr>Knížecí pohřby</vt:lpstr>
      <vt:lpstr>Mohyla Hochdorf</vt:lpstr>
      <vt:lpstr>Snímek 16</vt:lpstr>
      <vt:lpstr>Laténské období – 450 př.n.l. - 0 </vt:lpstr>
      <vt:lpstr>Periodizaci doby laténské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BRONZOVÁ  DOBA ŽELEZNÁ   Evropa</dc:title>
  <dc:creator>User</dc:creator>
  <cp:lastModifiedBy>student GVP</cp:lastModifiedBy>
  <cp:revision>22</cp:revision>
  <dcterms:created xsi:type="dcterms:W3CDTF">2011-11-07T16:43:07Z</dcterms:created>
  <dcterms:modified xsi:type="dcterms:W3CDTF">2016-10-17T08:47:01Z</dcterms:modified>
</cp:coreProperties>
</file>